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9" r:id="rId1"/>
  </p:sldMasterIdLst>
  <p:notesMasterIdLst>
    <p:notesMasterId r:id="rId52"/>
  </p:notesMasterIdLst>
  <p:sldIdLst>
    <p:sldId id="256" r:id="rId2"/>
    <p:sldId id="259" r:id="rId3"/>
    <p:sldId id="493" r:id="rId4"/>
    <p:sldId id="494" r:id="rId5"/>
    <p:sldId id="495" r:id="rId6"/>
    <p:sldId id="496" r:id="rId7"/>
    <p:sldId id="497" r:id="rId8"/>
    <p:sldId id="536" r:id="rId9"/>
    <p:sldId id="498" r:id="rId10"/>
    <p:sldId id="499" r:id="rId11"/>
    <p:sldId id="500" r:id="rId12"/>
    <p:sldId id="501" r:id="rId13"/>
    <p:sldId id="502" r:id="rId14"/>
    <p:sldId id="503" r:id="rId15"/>
    <p:sldId id="504" r:id="rId16"/>
    <p:sldId id="505" r:id="rId17"/>
    <p:sldId id="506" r:id="rId18"/>
    <p:sldId id="507" r:id="rId19"/>
    <p:sldId id="508" r:id="rId20"/>
    <p:sldId id="509" r:id="rId21"/>
    <p:sldId id="510" r:id="rId22"/>
    <p:sldId id="511" r:id="rId23"/>
    <p:sldId id="512" r:id="rId24"/>
    <p:sldId id="513" r:id="rId25"/>
    <p:sldId id="514" r:id="rId26"/>
    <p:sldId id="515" r:id="rId27"/>
    <p:sldId id="540" r:id="rId28"/>
    <p:sldId id="537" r:id="rId29"/>
    <p:sldId id="516" r:id="rId30"/>
    <p:sldId id="517" r:id="rId31"/>
    <p:sldId id="518" r:id="rId32"/>
    <p:sldId id="519" r:id="rId33"/>
    <p:sldId id="520" r:id="rId34"/>
    <p:sldId id="521" r:id="rId35"/>
    <p:sldId id="522" r:id="rId36"/>
    <p:sldId id="538" r:id="rId37"/>
    <p:sldId id="523" r:id="rId38"/>
    <p:sldId id="524" r:id="rId39"/>
    <p:sldId id="525" r:id="rId40"/>
    <p:sldId id="526" r:id="rId41"/>
    <p:sldId id="539" r:id="rId42"/>
    <p:sldId id="527" r:id="rId43"/>
    <p:sldId id="528" r:id="rId44"/>
    <p:sldId id="529" r:id="rId45"/>
    <p:sldId id="530" r:id="rId46"/>
    <p:sldId id="531" r:id="rId47"/>
    <p:sldId id="532" r:id="rId48"/>
    <p:sldId id="533" r:id="rId49"/>
    <p:sldId id="535" r:id="rId50"/>
    <p:sldId id="534" r:id="rId5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00"/>
    <a:srgbClr val="000099"/>
    <a:srgbClr val="3366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239" autoAdjust="0"/>
    <p:restoredTop sz="89556" autoAdjust="0"/>
  </p:normalViewPr>
  <p:slideViewPr>
    <p:cSldViewPr snapToGrid="0" snapToObjects="1">
      <p:cViewPr varScale="1">
        <p:scale>
          <a:sx n="80" d="100"/>
          <a:sy n="80" d="100"/>
        </p:scale>
        <p:origin x="725" y="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DA1CF5-CE80-5D45-9370-F36850A7C75A}" type="datetimeFigureOut">
              <a:rPr lang="en-US" smtClean="0"/>
              <a:t>10/9/2018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22AFD4-8F1A-8148-922D-AECEF72C19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3826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22AFD4-8F1A-8148-922D-AECEF72C197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3505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18854758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22AFD4-8F1A-8148-922D-AECEF72C197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1569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22AFD4-8F1A-8148-922D-AECEF72C197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527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22AFD4-8F1A-8148-922D-AECEF72C197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561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CB032CF1-4A36-432E-88A8-5DDD66F580F0}" type="slidenum">
              <a:rPr lang="en-AU" altLang="en-US"/>
              <a:pPr eaLnBrk="1" hangingPunct="1"/>
              <a:t>46</a:t>
            </a:fld>
            <a:endParaRPr lang="en-AU" altLang="en-US"/>
          </a:p>
        </p:txBody>
      </p:sp>
      <p:sp>
        <p:nvSpPr>
          <p:cNvPr id="737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 smtClean="0">
                <a:latin typeface="Arial" pitchFamily="34" charset="0"/>
              </a:rPr>
              <a:t>Stallings Figure 14.1 diagrammatically summarizes the </a:t>
            </a:r>
            <a:r>
              <a:rPr lang="en-AU" altLang="en-US" dirty="0" smtClean="0">
                <a:latin typeface="Arial" pitchFamily="34" charset="0"/>
              </a:rPr>
              <a:t>Kerberos v4 authentication dialogue, with 3 pairs of messages, for each phase listed previously.</a:t>
            </a:r>
          </a:p>
        </p:txBody>
      </p:sp>
    </p:spTree>
    <p:extLst>
      <p:ext uri="{BB962C8B-B14F-4D97-AF65-F5344CB8AC3E}">
        <p14:creationId xmlns:p14="http://schemas.microsoft.com/office/powerpoint/2010/main" val="9452209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9CA368AC-C746-415F-9C21-BF3F1E8773E1}" type="slidenum">
              <a:rPr lang="en-AU" altLang="en-US"/>
              <a:pPr eaLnBrk="1" hangingPunct="1"/>
              <a:t>47</a:t>
            </a:fld>
            <a:endParaRPr lang="en-AU" altLang="en-US"/>
          </a:p>
        </p:txBody>
      </p:sp>
      <p:sp>
        <p:nvSpPr>
          <p:cNvPr id="74755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6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72285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79F0ED78-1B00-45F8-B73B-03CB1681E4D7}" type="slidenum">
              <a:rPr lang="en-US" altLang="en-US"/>
              <a:pPr eaLnBrk="1" hangingPunct="1"/>
              <a:t>49</a:t>
            </a:fld>
            <a:endParaRPr lang="en-US" altLang="en-US"/>
          </a:p>
        </p:txBody>
      </p:sp>
      <p:sp>
        <p:nvSpPr>
          <p:cNvPr id="757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 smtClean="0">
                <a:latin typeface="Arial" pitchFamily="34" charset="0"/>
              </a:rPr>
              <a:t>CA is heart of the X.509 standard which has been used extensively in SSL (Secure Socket Layer), S/MIME (Secure/Multiple Purpose Internet Mail Extension), and IP Sec</a:t>
            </a:r>
          </a:p>
        </p:txBody>
      </p:sp>
    </p:spTree>
    <p:extLst>
      <p:ext uri="{BB962C8B-B14F-4D97-AF65-F5344CB8AC3E}">
        <p14:creationId xmlns:p14="http://schemas.microsoft.com/office/powerpoint/2010/main" val="34242530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 title="Page Number Shape"/>
          <p:cNvSpPr/>
          <p:nvPr/>
        </p:nvSpPr>
        <p:spPr bwMode="auto">
          <a:xfrm>
            <a:off x="11784011" y="118920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88913" y="1143293"/>
            <a:ext cx="7034362" cy="4268965"/>
          </a:xfrm>
        </p:spPr>
        <p:txBody>
          <a:bodyPr anchor="t">
            <a:normAutofit/>
          </a:bodyPr>
          <a:lstStyle>
            <a:lvl1pPr algn="l">
              <a:lnSpc>
                <a:spcPct val="85000"/>
              </a:lnSpc>
              <a:defRPr sz="7700" cap="all" baseline="0">
                <a:solidFill>
                  <a:schemeClr val="tx2"/>
                </a:solidFill>
              </a:defRPr>
            </a:lvl1pPr>
          </a:lstStyle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088914" y="5537925"/>
            <a:ext cx="7034362" cy="706355"/>
          </a:xfrm>
        </p:spPr>
        <p:txBody>
          <a:bodyPr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sz="2000" b="0" i="1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 smtClean="0"/>
              <a:t>CM3020 – Operating Systems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00591" y="6314440"/>
            <a:ext cx="5122683" cy="365125"/>
          </a:xfrm>
          <a:prstGeom prst="rect">
            <a:avLst/>
          </a:prstGeom>
        </p:spPr>
        <p:txBody>
          <a:bodyPr/>
          <a:lstStyle>
            <a:lvl1pPr algn="l">
              <a:defRPr b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cxnSp>
        <p:nvCxnSpPr>
          <p:cNvPr id="9" name="Straight Connector 8" title="Verticle Rule Line"/>
          <p:cNvCxnSpPr/>
          <p:nvPr/>
        </p:nvCxnSpPr>
        <p:spPr>
          <a:xfrm>
            <a:off x="773855" y="1257300"/>
            <a:ext cx="0" cy="560070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84011" y="1416216"/>
            <a:ext cx="407988" cy="365125"/>
          </a:xfrm>
        </p:spPr>
        <p:txBody>
          <a:bodyPr/>
          <a:lstStyle>
            <a:lvl1pPr algn="r">
              <a:defRPr>
                <a:solidFill>
                  <a:schemeClr val="accent1"/>
                </a:solidFill>
              </a:defRPr>
            </a:lvl1pPr>
          </a:lstStyle>
          <a:p>
            <a:fld id="{AC648D8D-735A-0A4D-B949-C28657477EF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27310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orient="horz" pos="792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  <a:lvl2pPr marL="544513" indent="-271463">
              <a:defRPr sz="2000"/>
            </a:lvl2pPr>
            <a:lvl3pPr marL="544513" indent="-193675">
              <a:defRPr sz="1800"/>
            </a:lvl3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84011" y="5512170"/>
            <a:ext cx="407988" cy="460547"/>
          </a:xfrm>
        </p:spPr>
        <p:txBody>
          <a:bodyPr/>
          <a:lstStyle/>
          <a:p>
            <a:fld id="{AC648D8D-735A-0A4D-B949-C28657477EF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24253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 title="Page Number Shape"/>
          <p:cNvSpPr/>
          <p:nvPr/>
        </p:nvSpPr>
        <p:spPr bwMode="auto">
          <a:xfrm>
            <a:off x="11784011" y="1393748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7673" y="2571722"/>
            <a:ext cx="8296654" cy="3286153"/>
          </a:xfrm>
        </p:spPr>
        <p:txBody>
          <a:bodyPr anchor="t">
            <a:normAutofit/>
          </a:bodyPr>
          <a:lstStyle>
            <a:lvl1pPr>
              <a:lnSpc>
                <a:spcPct val="85000"/>
              </a:lnSpc>
              <a:defRPr sz="7700" cap="all" baseline="0">
                <a:solidFill>
                  <a:schemeClr val="accent1"/>
                </a:solidFill>
              </a:defRPr>
            </a:lvl1pPr>
          </a:lstStyle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7673" y="1393748"/>
            <a:ext cx="8401429" cy="819150"/>
          </a:xfrm>
        </p:spPr>
        <p:txBody>
          <a:bodyPr anchor="ctr">
            <a:normAutofit/>
          </a:bodyPr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2000" b="0" i="1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742955" y="6314439"/>
            <a:ext cx="1596622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accent1"/>
                </a:solidFill>
              </a:defRPr>
            </a:lvl1pPr>
          </a:lstStyle>
          <a:p>
            <a:fld id="{5716DEDF-8E03-4BFB-A8F9-C2A3E989BDEC}" type="datetime1">
              <a:rPr lang="en-US" smtClean="0"/>
              <a:t>10/9/2018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47673" y="6314440"/>
            <a:ext cx="6480226" cy="365125"/>
          </a:xfrm>
          <a:prstGeom prst="rect">
            <a:avLst/>
          </a:prstGeom>
        </p:spPr>
        <p:txBody>
          <a:bodyPr/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84011" y="1620760"/>
            <a:ext cx="407988" cy="36512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AC648D8D-735A-0A4D-B949-C28657477EF6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 title="Horizontal Rule Line"/>
          <p:cNvCxnSpPr/>
          <p:nvPr/>
        </p:nvCxnSpPr>
        <p:spPr>
          <a:xfrm flipH="1">
            <a:off x="1" y="6178167"/>
            <a:ext cx="10244326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613057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6456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81600" y="540628"/>
            <a:ext cx="6248400" cy="2488946"/>
          </a:xfrm>
        </p:spPr>
        <p:txBody>
          <a:bodyPr/>
          <a:lstStyle>
            <a:lvl2pPr marL="363538" indent="-188913">
              <a:defRPr/>
            </a:lvl2pPr>
            <a:lvl3pPr marL="449263" indent="-449263">
              <a:defRPr/>
            </a:lvl3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81600" y="3712467"/>
            <a:ext cx="6248400" cy="2482228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214345" y="5930060"/>
            <a:ext cx="3814856" cy="365125"/>
          </a:xfrm>
          <a:prstGeom prst="rect">
            <a:avLst/>
          </a:prstGeom>
        </p:spPr>
        <p:txBody>
          <a:bodyPr/>
          <a:lstStyle/>
          <a:p>
            <a:fld id="{70202382-E17C-4134-81DB-69345B6F2553}" type="datetime1">
              <a:rPr lang="en-US" smtClean="0"/>
              <a:t>10/9/2018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762001" y="6314440"/>
            <a:ext cx="3814856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48D8D-735A-0A4D-B949-C28657477E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4606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57784"/>
            <a:ext cx="3831336" cy="4956048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81600" y="558065"/>
            <a:ext cx="6245352" cy="914400"/>
          </a:xfrm>
        </p:spPr>
        <p:txBody>
          <a:bodyPr anchor="b">
            <a:normAutofit/>
          </a:bodyPr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2400" b="0" i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81600" y="1526671"/>
            <a:ext cx="6245352" cy="1755648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81600" y="3700826"/>
            <a:ext cx="6248400" cy="914400"/>
          </a:xfrm>
        </p:spPr>
        <p:txBody>
          <a:bodyPr anchor="b">
            <a:normAutofit/>
          </a:bodyPr>
          <a:lstStyle>
            <a:lvl1pPr marL="0" indent="0">
              <a:buNone/>
              <a:defRPr sz="2400" b="0" i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81600" y="4669432"/>
            <a:ext cx="6245352" cy="1755648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1214345" y="5930060"/>
            <a:ext cx="3814856" cy="365125"/>
          </a:xfrm>
          <a:prstGeom prst="rect">
            <a:avLst/>
          </a:prstGeom>
        </p:spPr>
        <p:txBody>
          <a:bodyPr/>
          <a:lstStyle/>
          <a:p>
            <a:fld id="{274F5481-B221-4E55-BFD3-FD428865344F}" type="datetime1">
              <a:rPr lang="en-US" smtClean="0"/>
              <a:t>10/9/2018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762001" y="6314440"/>
            <a:ext cx="3814856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48D8D-735A-0A4D-B949-C28657477E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6235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214345" y="5930060"/>
            <a:ext cx="3814856" cy="365125"/>
          </a:xfrm>
          <a:prstGeom prst="rect">
            <a:avLst/>
          </a:prstGeom>
        </p:spPr>
        <p:txBody>
          <a:bodyPr/>
          <a:lstStyle/>
          <a:p>
            <a:fld id="{15B6D88E-FD6A-4D82-B2B1-0417CEECC103}" type="datetime1">
              <a:rPr lang="en-US" smtClean="0"/>
              <a:t>10/9/2018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762001" y="6314440"/>
            <a:ext cx="3814856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48D8D-735A-0A4D-B949-C28657477E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1978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1214345" y="5930060"/>
            <a:ext cx="3814856" cy="365125"/>
          </a:xfrm>
          <a:prstGeom prst="rect">
            <a:avLst/>
          </a:prstGeom>
        </p:spPr>
        <p:txBody>
          <a:bodyPr/>
          <a:lstStyle/>
          <a:p>
            <a:fld id="{6E068E6E-C597-44CC-8E6B-D7945B392BCB}" type="datetime1">
              <a:rPr lang="en-US" smtClean="0"/>
              <a:t>10/9/2018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762001" y="6314440"/>
            <a:ext cx="3814856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48D8D-735A-0A4D-B949-C28657477E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704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197600" y="1600200"/>
            <a:ext cx="53848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197600" y="3938589"/>
            <a:ext cx="53848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Date Placeholder 5"/>
          <p:cNvSpPr>
            <a:spLocks noGrp="1" noChangeArrowheads="1"/>
          </p:cNvSpPr>
          <p:nvPr>
            <p:ph type="dt" sz="half" idx="10"/>
          </p:nvPr>
        </p:nvSpPr>
        <p:spPr>
          <a:xfrm>
            <a:off x="762001" y="5930060"/>
            <a:ext cx="3814856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8265C686-F0B3-452F-B589-7BC32FDAB4E8}" type="datetime1">
              <a:rPr lang="en-US" altLang="en-US"/>
              <a:pPr/>
              <a:t>10/9/2018</a:t>
            </a:fld>
            <a:endParaRPr lang="en-US" altLang="en-US"/>
          </a:p>
        </p:txBody>
      </p:sp>
      <p:sp>
        <p:nvSpPr>
          <p:cNvPr id="7" name="Footer Placeholder 6"/>
          <p:cNvSpPr>
            <a:spLocks noGrp="1" noChangeArrowheads="1"/>
          </p:cNvSpPr>
          <p:nvPr>
            <p:ph type="ftr" sz="quarter" idx="11"/>
          </p:nvPr>
        </p:nvSpPr>
        <p:spPr>
          <a:xfrm>
            <a:off x="762001" y="6314440"/>
            <a:ext cx="3814856" cy="365125"/>
          </a:xfrm>
          <a:prstGeom prst="rect">
            <a:avLst/>
          </a:prstGeom>
        </p:spPr>
        <p:txBody>
          <a:bodyPr/>
          <a:lstStyle>
            <a:lvl1pPr algn="l">
              <a:defRPr sz="1800"/>
            </a:lvl1pPr>
          </a:lstStyle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96876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6" title="Page Number Shape"/>
          <p:cNvSpPr/>
          <p:nvPr/>
        </p:nvSpPr>
        <p:spPr bwMode="auto">
          <a:xfrm>
            <a:off x="11784011" y="5380580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2000" y="559678"/>
            <a:ext cx="3833906" cy="49524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81600" y="569066"/>
            <a:ext cx="6248398" cy="56551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84011" y="5607592"/>
            <a:ext cx="407988" cy="4748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1" baseline="0">
                <a:solidFill>
                  <a:schemeClr val="bg2"/>
                </a:solidFill>
                <a:latin typeface="+mj-lt"/>
              </a:defRPr>
            </a:lvl1pPr>
          </a:lstStyle>
          <a:p>
            <a:fld id="{AC648D8D-735A-0A4D-B949-C28657477EF6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 title="Horizontal Rule Line"/>
          <p:cNvCxnSpPr/>
          <p:nvPr/>
        </p:nvCxnSpPr>
        <p:spPr>
          <a:xfrm>
            <a:off x="0" y="6199730"/>
            <a:ext cx="4495800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Date Placeholder 3"/>
          <p:cNvSpPr txBox="1">
            <a:spLocks/>
          </p:cNvSpPr>
          <p:nvPr userDrawn="1"/>
        </p:nvSpPr>
        <p:spPr>
          <a:xfrm>
            <a:off x="348343" y="5899897"/>
            <a:ext cx="4479244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r" defTabSz="914400" rtl="0" eaLnBrk="1" latinLnBrk="0" hangingPunct="1">
              <a:defRPr sz="1000" b="0" i="1" kern="1200" baseline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 smtClean="0"/>
              <a:t>CMM530 – System</a:t>
            </a:r>
            <a:r>
              <a:rPr lang="en-US" sz="1400" baseline="0" dirty="0" smtClean="0"/>
              <a:t> Programming and Security</a:t>
            </a:r>
            <a:endParaRPr lang="en-US" sz="1400" dirty="0" smtClean="0"/>
          </a:p>
          <a:p>
            <a:endParaRPr lang="en-US" dirty="0"/>
          </a:p>
        </p:txBody>
      </p:sp>
      <p:sp>
        <p:nvSpPr>
          <p:cNvPr id="11" name="Footer Placeholder 4"/>
          <p:cNvSpPr txBox="1">
            <a:spLocks/>
          </p:cNvSpPr>
          <p:nvPr userDrawn="1"/>
        </p:nvSpPr>
        <p:spPr>
          <a:xfrm>
            <a:off x="762001" y="6314440"/>
            <a:ext cx="3814856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r" defTabSz="914400" rtl="0" eaLnBrk="1" latinLnBrk="0" hangingPunct="1">
              <a:defRPr sz="1200" b="1" i="1" kern="1200" baseline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smtClean="0"/>
              <a:t>School of Computing Science and DM, RGU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59930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45" r:id="rId6"/>
    <p:sldLayoutId id="2147483746" r:id="rId7"/>
    <p:sldLayoutId id="2147483747" r:id="rId8"/>
  </p:sldLayoutIdLst>
  <p:hf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5000" b="0" i="1" kern="120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83464" indent="-283464" algn="l" defTabSz="914400" rtl="0" eaLnBrk="1" latinLnBrk="0" hangingPunct="1">
        <a:lnSpc>
          <a:spcPct val="112000"/>
        </a:lnSpc>
        <a:spcBef>
          <a:spcPts val="900"/>
        </a:spcBef>
        <a:buFont typeface="Arial" panose="020B0604020202020204" pitchFamily="34" charset="0"/>
        <a:buChar char="•"/>
        <a:defRPr sz="20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283464" indent="-283464" algn="l" defTabSz="914400" rtl="0" eaLnBrk="1" latinLnBrk="0" hangingPunct="1">
        <a:lnSpc>
          <a:spcPct val="112000"/>
        </a:lnSpc>
        <a:spcBef>
          <a:spcPts val="900"/>
        </a:spcBef>
        <a:buFont typeface="Corbel" panose="020B0503020204020204" pitchFamily="34" charset="0"/>
        <a:buChar char="–"/>
        <a:defRPr sz="18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283464" indent="-283464" algn="l" defTabSz="914400" rtl="0" eaLnBrk="1" latinLnBrk="0" hangingPunct="1">
        <a:lnSpc>
          <a:spcPct val="112000"/>
        </a:lnSpc>
        <a:spcBef>
          <a:spcPts val="900"/>
        </a:spcBef>
        <a:buFont typeface="Arial" panose="020B0604020202020204" pitchFamily="34" charset="0"/>
        <a:buChar char="•"/>
        <a:defRPr sz="16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283464" indent="-283464" algn="l" defTabSz="914400" rtl="0" eaLnBrk="1" latinLnBrk="0" hangingPunct="1">
        <a:lnSpc>
          <a:spcPct val="112000"/>
        </a:lnSpc>
        <a:spcBef>
          <a:spcPts val="900"/>
        </a:spcBef>
        <a:buFont typeface="Corbel" panose="020B0503020204020204" pitchFamily="34" charset="0"/>
        <a:buChar char="–"/>
        <a:defRPr sz="14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283464" indent="-283464" algn="l" defTabSz="914400" rtl="0" eaLnBrk="1" latinLnBrk="0" hangingPunct="1">
        <a:lnSpc>
          <a:spcPct val="112000"/>
        </a:lnSpc>
        <a:spcBef>
          <a:spcPts val="900"/>
        </a:spcBef>
        <a:buFont typeface="Arial" panose="020B0604020202020204" pitchFamily="34" charset="0"/>
        <a:buChar char="•"/>
        <a:defRPr sz="1400" i="1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83464" indent="-283464" algn="l" defTabSz="914400" rtl="0" eaLnBrk="1" latinLnBrk="0" hangingPunct="1">
        <a:lnSpc>
          <a:spcPct val="112000"/>
        </a:lnSpc>
        <a:spcBef>
          <a:spcPts val="1300"/>
        </a:spcBef>
        <a:buFont typeface="Corbel" panose="020B0503020204020204" pitchFamily="34" charset="0"/>
        <a:buChar char="–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283464" indent="-283464" algn="l" defTabSz="914400" rtl="0" eaLnBrk="1" latinLnBrk="0" hangingPunct="1">
        <a:lnSpc>
          <a:spcPct val="112000"/>
        </a:lnSpc>
        <a:spcBef>
          <a:spcPts val="1300"/>
        </a:spcBef>
        <a:buFont typeface="Arial" panose="020B0604020202020204" pitchFamily="34" charset="0"/>
        <a:buChar char="•"/>
        <a:defRPr sz="14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83464" indent="-283464" algn="l" defTabSz="914400" rtl="0" eaLnBrk="1" latinLnBrk="0" hangingPunct="1">
        <a:lnSpc>
          <a:spcPct val="112000"/>
        </a:lnSpc>
        <a:spcBef>
          <a:spcPts val="1300"/>
        </a:spcBef>
        <a:buFont typeface="Corbel" panose="020B0503020204020204" pitchFamily="34" charset="0"/>
        <a:buChar char="–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83464" indent="-283464" algn="l" defTabSz="914400" rtl="0" eaLnBrk="1" latinLnBrk="0" hangingPunct="1">
        <a:lnSpc>
          <a:spcPct val="112000"/>
        </a:lnSpc>
        <a:spcBef>
          <a:spcPts val="1300"/>
        </a:spcBef>
        <a:buFont typeface="Arial" panose="020B0604020202020204" pitchFamily="34" charset="0"/>
        <a:buChar char="•"/>
        <a:defRPr sz="1400" i="1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2832">
          <p15:clr>
            <a:srgbClr val="F26B43"/>
          </p15:clr>
        </p15:guide>
        <p15:guide id="2" pos="480">
          <p15:clr>
            <a:srgbClr val="F26B43"/>
          </p15:clr>
        </p15:guide>
        <p15:guide id="3" orient="horz" pos="432">
          <p15:clr>
            <a:srgbClr val="F26B43"/>
          </p15:clr>
        </p15:guide>
        <p15:guide id="4" pos="7200">
          <p15:clr>
            <a:srgbClr val="F26B43"/>
          </p15:clr>
        </p15:guide>
        <p15:guide id="5" pos="32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freeworld.thc.org/thc-hydra/" TargetMode="External"/><Relationship Id="rId7" Type="http://schemas.openxmlformats.org/officeDocument/2006/relationships/hyperlink" Target="http://www.edge-security.com/edgessh.php" TargetMode="External"/><Relationship Id="rId2" Type="http://schemas.openxmlformats.org/officeDocument/2006/relationships/hyperlink" Target="http://www.openwall.com/john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project-rainbowcrack.com/" TargetMode="External"/><Relationship Id="rId5" Type="http://schemas.openxmlformats.org/officeDocument/2006/relationships/hyperlink" Target="http://ophcrack.sourceforge.net/" TargetMode="External"/><Relationship Id="rId4" Type="http://schemas.openxmlformats.org/officeDocument/2006/relationships/hyperlink" Target="http://www.foofus.net/~jmk/medusa/medusa.html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tiff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w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9.wmf"/><Relationship Id="rId5" Type="http://schemas.openxmlformats.org/officeDocument/2006/relationships/image" Target="../media/image18.wmf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88912" y="1143294"/>
            <a:ext cx="9822928" cy="3562610"/>
          </a:xfrm>
        </p:spPr>
        <p:txBody>
          <a:bodyPr>
            <a:normAutofit/>
          </a:bodyPr>
          <a:lstStyle/>
          <a:p>
            <a:r>
              <a:rPr lang="en-GB" sz="6600" dirty="0" smtClean="0"/>
              <a:t>Authenticating People</a:t>
            </a:r>
            <a:endParaRPr lang="en-US" sz="5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88914" y="5891102"/>
            <a:ext cx="4664186" cy="706355"/>
          </a:xfrm>
        </p:spPr>
        <p:txBody>
          <a:bodyPr/>
          <a:lstStyle/>
          <a:p>
            <a:r>
              <a:rPr lang="en-US" dirty="0" smtClean="0"/>
              <a:t>CM530– System Programming and Security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48D8D-735A-0A4D-B949-C28657477EF6}" type="slidenum">
              <a:rPr lang="en-US" smtClean="0"/>
              <a:t>1</a:t>
            </a:fld>
            <a:endParaRPr lang="en-US" dirty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1088914" y="4381501"/>
            <a:ext cx="4664186" cy="10307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b="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Corbel" panose="020B0503020204020204" pitchFamily="34" charset="0"/>
              <a:buNone/>
              <a:defRPr sz="20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Corbel" panose="020B0503020204020204" pitchFamily="34" charset="0"/>
              <a:buNone/>
              <a:defRPr sz="16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None/>
              <a:defRPr sz="160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Corbel" panose="020B0503020204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Arial" panose="020B0604020202020204" pitchFamily="34" charset="0"/>
              <a:buNone/>
              <a:defRPr sz="16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Corbel" panose="020B0503020204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Arial" panose="020B0604020202020204" pitchFamily="34" charset="0"/>
              <a:buNone/>
              <a:defRPr sz="160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dirty="0"/>
              <a:t>Andrei Petrovski</a:t>
            </a:r>
          </a:p>
          <a:p>
            <a:r>
              <a:rPr lang="en-GB" dirty="0" smtClean="0"/>
              <a:t>( </a:t>
            </a:r>
            <a:r>
              <a:rPr lang="en-GB" dirty="0"/>
              <a:t>a.petrovski@rgu.ac.uk)</a:t>
            </a:r>
          </a:p>
        </p:txBody>
      </p:sp>
    </p:spTree>
    <p:extLst>
      <p:ext uri="{BB962C8B-B14F-4D97-AF65-F5344CB8AC3E}">
        <p14:creationId xmlns:p14="http://schemas.microsoft.com/office/powerpoint/2010/main" val="2090723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Password Hashing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8953" y="2183352"/>
            <a:ext cx="8958574" cy="37236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1784011" y="5512170"/>
            <a:ext cx="407988" cy="460547"/>
          </a:xfrm>
        </p:spPr>
        <p:txBody>
          <a:bodyPr/>
          <a:lstStyle/>
          <a:p>
            <a:fld id="{AC648D8D-735A-0A4D-B949-C28657477EF6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7699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One-Way Hash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</a:rPr>
              <a:t>A </a:t>
            </a:r>
            <a:r>
              <a:rPr lang="en-US" altLang="en-US" u="sng" dirty="0">
                <a:latin typeface="Arial" charset="0"/>
              </a:rPr>
              <a:t>Cryptographic Building Block</a:t>
            </a:r>
            <a:r>
              <a:rPr lang="en-US" altLang="en-US" dirty="0">
                <a:latin typeface="Arial" charset="0"/>
              </a:rPr>
              <a:t> function</a:t>
            </a:r>
          </a:p>
          <a:p>
            <a:pPr lvl="1"/>
            <a:r>
              <a:rPr lang="en-US" altLang="en-US" dirty="0">
                <a:latin typeface="Arial" charset="0"/>
              </a:rPr>
              <a:t>We will see more building blocks later</a:t>
            </a:r>
          </a:p>
          <a:p>
            <a:r>
              <a:rPr lang="en-US" altLang="en-US" dirty="0">
                <a:latin typeface="Arial" charset="0"/>
              </a:rPr>
              <a:t>Input:</a:t>
            </a:r>
          </a:p>
          <a:p>
            <a:pPr lvl="1"/>
            <a:r>
              <a:rPr lang="en-US" altLang="en-US" dirty="0">
                <a:latin typeface="Arial" charset="0"/>
              </a:rPr>
              <a:t>An arbitrarily large amount of data, from a few bytes to terabytes – RAM or files or devices</a:t>
            </a:r>
          </a:p>
          <a:p>
            <a:r>
              <a:rPr lang="en-US" altLang="en-US" dirty="0">
                <a:latin typeface="Arial" charset="0"/>
              </a:rPr>
              <a:t>Output:</a:t>
            </a:r>
          </a:p>
          <a:p>
            <a:pPr lvl="1"/>
            <a:r>
              <a:rPr lang="en-US" altLang="en-US" dirty="0">
                <a:latin typeface="Arial" charset="0"/>
              </a:rPr>
              <a:t>A fixed-size result</a:t>
            </a:r>
          </a:p>
          <a:p>
            <a:pPr lvl="1"/>
            <a:r>
              <a:rPr lang="en-US" altLang="en-US" dirty="0">
                <a:latin typeface="Arial" charset="0"/>
              </a:rPr>
              <a:t>Impractical to reverse</a:t>
            </a:r>
          </a:p>
          <a:p>
            <a:pPr lvl="1"/>
            <a:r>
              <a:rPr lang="en-US" altLang="en-US" dirty="0">
                <a:latin typeface="Arial" charset="0"/>
              </a:rPr>
              <a:t>Minor change to input = big change to output</a:t>
            </a:r>
          </a:p>
          <a:p>
            <a:endParaRPr lang="en-US" dirty="0"/>
          </a:p>
        </p:txBody>
      </p:sp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1784011" y="5512170"/>
            <a:ext cx="407988" cy="460547"/>
          </a:xfrm>
        </p:spPr>
        <p:txBody>
          <a:bodyPr/>
          <a:lstStyle/>
          <a:p>
            <a:fld id="{AC648D8D-735A-0A4D-B949-C28657477EF6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3628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5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Salt</a:t>
            </a:r>
          </a:p>
        </p:txBody>
      </p:sp>
      <p:sp>
        <p:nvSpPr>
          <p:cNvPr id="10895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469808" y="1454115"/>
            <a:ext cx="6849660" cy="1066800"/>
          </a:xfrm>
        </p:spPr>
        <p:txBody>
          <a:bodyPr>
            <a:normAutofit fontScale="92500"/>
          </a:bodyPr>
          <a:lstStyle/>
          <a:p>
            <a:r>
              <a:rPr lang="en-US" altLang="en-US" sz="2800" dirty="0" smtClean="0"/>
              <a:t>Unix password line</a:t>
            </a:r>
          </a:p>
          <a:p>
            <a:pPr lvl="1">
              <a:buFontTx/>
              <a:buNone/>
            </a:pPr>
            <a:r>
              <a:rPr lang="en-US" altLang="en-US" sz="2000" dirty="0" smtClean="0">
                <a:latin typeface="Tahoma" pitchFamily="34" charset="0"/>
                <a:cs typeface="Tahoma" pitchFamily="34" charset="0"/>
              </a:rPr>
              <a:t>walt:</a:t>
            </a:r>
            <a:r>
              <a:rPr lang="en-US" altLang="en-US" sz="2000" dirty="0" smtClean="0">
                <a:solidFill>
                  <a:srgbClr val="C00000"/>
                </a:solidFill>
                <a:latin typeface="Tahoma" pitchFamily="34" charset="0"/>
                <a:cs typeface="Tahoma" pitchFamily="34" charset="0"/>
              </a:rPr>
              <a:t>fURfuu4.4hY0U</a:t>
            </a:r>
            <a:r>
              <a:rPr lang="en-US" altLang="en-US" sz="2000" dirty="0" smtClean="0">
                <a:latin typeface="Tahoma" pitchFamily="34" charset="0"/>
                <a:cs typeface="Tahoma" pitchFamily="34" charset="0"/>
              </a:rPr>
              <a:t>:129:129:Belgers:/home/</a:t>
            </a:r>
            <a:r>
              <a:rPr lang="en-US" altLang="en-US" sz="2000" dirty="0" err="1" smtClean="0">
                <a:latin typeface="Tahoma" pitchFamily="34" charset="0"/>
                <a:cs typeface="Tahoma" pitchFamily="34" charset="0"/>
              </a:rPr>
              <a:t>walt</a:t>
            </a:r>
            <a:r>
              <a:rPr lang="en-US" altLang="en-US" sz="2000" dirty="0" smtClean="0">
                <a:latin typeface="Tahoma" pitchFamily="34" charset="0"/>
                <a:cs typeface="Tahoma" pitchFamily="34" charset="0"/>
              </a:rPr>
              <a:t>:/bin/</a:t>
            </a:r>
            <a:r>
              <a:rPr lang="en-US" altLang="en-US" sz="2000" dirty="0" err="1" smtClean="0">
                <a:latin typeface="Tahoma" pitchFamily="34" charset="0"/>
                <a:cs typeface="Tahoma" pitchFamily="34" charset="0"/>
              </a:rPr>
              <a:t>csh</a:t>
            </a:r>
            <a:endParaRPr lang="en-US" altLang="en-US" sz="2400" dirty="0" smtClean="0">
              <a:latin typeface="Tahoma" pitchFamily="34" charset="0"/>
              <a:cs typeface="Tahoma" pitchFamily="34" charset="0"/>
            </a:endParaRPr>
          </a:p>
          <a:p>
            <a:pPr lvl="1"/>
            <a:endParaRPr lang="en-US" altLang="en-US" dirty="0"/>
          </a:p>
        </p:txBody>
      </p:sp>
      <p:sp>
        <p:nvSpPr>
          <p:cNvPr id="1089559" name="Text Box 23"/>
          <p:cNvSpPr txBox="1">
            <a:spLocks noChangeArrowheads="1"/>
          </p:cNvSpPr>
          <p:nvPr/>
        </p:nvSpPr>
        <p:spPr bwMode="auto">
          <a:xfrm>
            <a:off x="5830217" y="5433908"/>
            <a:ext cx="5044971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70000"/>
              </a:lnSpc>
            </a:pPr>
            <a:r>
              <a:rPr lang="en-US" altLang="en-US" sz="2000" dirty="0"/>
              <a:t>When password is set, salt is chosen randomly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4046538" y="2090833"/>
            <a:ext cx="5524500" cy="3254375"/>
            <a:chOff x="355600" y="2155825"/>
            <a:chExt cx="5524500" cy="3254375"/>
          </a:xfrm>
        </p:grpSpPr>
        <p:sp>
          <p:nvSpPr>
            <p:cNvPr id="25" name="Rectangle 4"/>
            <p:cNvSpPr>
              <a:spLocks noChangeArrowheads="1"/>
            </p:cNvSpPr>
            <p:nvPr/>
          </p:nvSpPr>
          <p:spPr bwMode="auto">
            <a:xfrm>
              <a:off x="1663700" y="2155825"/>
              <a:ext cx="254000" cy="30638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6" name="Rectangle 5"/>
            <p:cNvSpPr>
              <a:spLocks noChangeArrowheads="1"/>
            </p:cNvSpPr>
            <p:nvPr/>
          </p:nvSpPr>
          <p:spPr bwMode="auto">
            <a:xfrm>
              <a:off x="1917700" y="4583113"/>
              <a:ext cx="2286000" cy="6858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en-US"/>
                <a:t>25x DES</a:t>
              </a:r>
            </a:p>
          </p:txBody>
        </p:sp>
        <p:sp>
          <p:nvSpPr>
            <p:cNvPr id="27" name="Text Box 6"/>
            <p:cNvSpPr txBox="1">
              <a:spLocks noChangeArrowheads="1"/>
            </p:cNvSpPr>
            <p:nvPr/>
          </p:nvSpPr>
          <p:spPr bwMode="auto">
            <a:xfrm>
              <a:off x="622300" y="3603625"/>
              <a:ext cx="9080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/>
                <a:t>Input</a:t>
              </a:r>
            </a:p>
          </p:txBody>
        </p:sp>
        <p:sp>
          <p:nvSpPr>
            <p:cNvPr id="28" name="Line 7"/>
            <p:cNvSpPr>
              <a:spLocks noChangeShapeType="1"/>
            </p:cNvSpPr>
            <p:nvPr/>
          </p:nvSpPr>
          <p:spPr bwMode="auto">
            <a:xfrm>
              <a:off x="1612900" y="3835400"/>
              <a:ext cx="83820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en-GB"/>
            </a:p>
          </p:txBody>
        </p:sp>
        <p:sp>
          <p:nvSpPr>
            <p:cNvPr id="29" name="Line 8"/>
            <p:cNvSpPr>
              <a:spLocks noChangeShapeType="1"/>
            </p:cNvSpPr>
            <p:nvPr/>
          </p:nvSpPr>
          <p:spPr bwMode="auto">
            <a:xfrm>
              <a:off x="2451100" y="3835400"/>
              <a:ext cx="0" cy="70485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en-GB"/>
            </a:p>
          </p:txBody>
        </p:sp>
        <p:sp>
          <p:nvSpPr>
            <p:cNvPr id="30" name="Line 9"/>
            <p:cNvSpPr>
              <a:spLocks noChangeShapeType="1"/>
            </p:cNvSpPr>
            <p:nvPr/>
          </p:nvSpPr>
          <p:spPr bwMode="auto">
            <a:xfrm>
              <a:off x="2603500" y="3832225"/>
              <a:ext cx="0" cy="70802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en-GB"/>
            </a:p>
          </p:txBody>
        </p:sp>
        <p:sp>
          <p:nvSpPr>
            <p:cNvPr id="31" name="Line 10"/>
            <p:cNvSpPr>
              <a:spLocks noChangeShapeType="1"/>
            </p:cNvSpPr>
            <p:nvPr/>
          </p:nvSpPr>
          <p:spPr bwMode="auto">
            <a:xfrm>
              <a:off x="1917700" y="2462213"/>
              <a:ext cx="685800" cy="137001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none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en-GB"/>
            </a:p>
          </p:txBody>
        </p:sp>
        <p:sp>
          <p:nvSpPr>
            <p:cNvPr id="32" name="Text Box 11"/>
            <p:cNvSpPr txBox="1">
              <a:spLocks noChangeArrowheads="1"/>
            </p:cNvSpPr>
            <p:nvPr/>
          </p:nvSpPr>
          <p:spPr bwMode="auto">
            <a:xfrm>
              <a:off x="2603500" y="3298825"/>
              <a:ext cx="68580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 type="none" w="lg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/>
                <a:t>Salt</a:t>
              </a:r>
            </a:p>
          </p:txBody>
        </p:sp>
        <p:sp>
          <p:nvSpPr>
            <p:cNvPr id="33" name="Text Box 12"/>
            <p:cNvSpPr txBox="1">
              <a:spLocks noChangeArrowheads="1"/>
            </p:cNvSpPr>
            <p:nvPr/>
          </p:nvSpPr>
          <p:spPr bwMode="auto">
            <a:xfrm>
              <a:off x="2730500" y="4143375"/>
              <a:ext cx="593725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 type="none" w="lg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2000"/>
                <a:t>Key</a:t>
              </a:r>
            </a:p>
          </p:txBody>
        </p:sp>
        <p:sp>
          <p:nvSpPr>
            <p:cNvPr id="34" name="Line 14"/>
            <p:cNvSpPr>
              <a:spLocks noChangeShapeType="1"/>
            </p:cNvSpPr>
            <p:nvPr/>
          </p:nvSpPr>
          <p:spPr bwMode="auto">
            <a:xfrm>
              <a:off x="622300" y="4964113"/>
              <a:ext cx="129540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en-GB"/>
            </a:p>
          </p:txBody>
        </p:sp>
        <p:sp>
          <p:nvSpPr>
            <p:cNvPr id="35" name="Text Box 15"/>
            <p:cNvSpPr txBox="1">
              <a:spLocks noChangeArrowheads="1"/>
            </p:cNvSpPr>
            <p:nvPr/>
          </p:nvSpPr>
          <p:spPr bwMode="auto">
            <a:xfrm>
              <a:off x="355600" y="5013325"/>
              <a:ext cx="1146175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 type="none" w="lg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2000"/>
                <a:t>Plaintext</a:t>
              </a:r>
            </a:p>
          </p:txBody>
        </p:sp>
        <p:sp>
          <p:nvSpPr>
            <p:cNvPr id="36" name="Rectangle 16"/>
            <p:cNvSpPr>
              <a:spLocks noChangeArrowheads="1"/>
            </p:cNvSpPr>
            <p:nvPr/>
          </p:nvSpPr>
          <p:spPr bwMode="auto">
            <a:xfrm>
              <a:off x="1917700" y="2155825"/>
              <a:ext cx="1406525" cy="30638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7" name="Text Box 17"/>
            <p:cNvSpPr txBox="1">
              <a:spLocks noChangeArrowheads="1"/>
            </p:cNvSpPr>
            <p:nvPr/>
          </p:nvSpPr>
          <p:spPr bwMode="auto">
            <a:xfrm>
              <a:off x="4319588" y="4479925"/>
              <a:ext cx="1331912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 type="none" w="lg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2000"/>
                <a:t>Ciphertext</a:t>
              </a:r>
            </a:p>
          </p:txBody>
        </p:sp>
        <p:sp>
          <p:nvSpPr>
            <p:cNvPr id="38" name="Line 18"/>
            <p:cNvSpPr>
              <a:spLocks noChangeShapeType="1"/>
            </p:cNvSpPr>
            <p:nvPr/>
          </p:nvSpPr>
          <p:spPr bwMode="auto">
            <a:xfrm>
              <a:off x="4203700" y="4964113"/>
              <a:ext cx="167640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en-GB"/>
            </a:p>
          </p:txBody>
        </p:sp>
        <p:sp>
          <p:nvSpPr>
            <p:cNvPr id="39" name="Line 19"/>
            <p:cNvSpPr>
              <a:spLocks noChangeShapeType="1"/>
            </p:cNvSpPr>
            <p:nvPr/>
          </p:nvSpPr>
          <p:spPr bwMode="auto">
            <a:xfrm flipH="1" flipV="1">
              <a:off x="2730500" y="2462213"/>
              <a:ext cx="1854200" cy="9779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en-GB"/>
            </a:p>
          </p:txBody>
        </p:sp>
        <p:sp>
          <p:nvSpPr>
            <p:cNvPr id="40" name="Line 20"/>
            <p:cNvSpPr>
              <a:spLocks noChangeShapeType="1"/>
            </p:cNvSpPr>
            <p:nvPr/>
          </p:nvSpPr>
          <p:spPr bwMode="auto">
            <a:xfrm flipV="1">
              <a:off x="5880100" y="3440113"/>
              <a:ext cx="0" cy="15240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en-GB"/>
            </a:p>
          </p:txBody>
        </p:sp>
        <p:sp>
          <p:nvSpPr>
            <p:cNvPr id="41" name="Line 21"/>
            <p:cNvSpPr>
              <a:spLocks noChangeShapeType="1"/>
            </p:cNvSpPr>
            <p:nvPr/>
          </p:nvSpPr>
          <p:spPr bwMode="auto">
            <a:xfrm flipH="1" flipV="1">
              <a:off x="4584700" y="3440113"/>
              <a:ext cx="129540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en-GB"/>
            </a:p>
          </p:txBody>
        </p:sp>
        <p:sp>
          <p:nvSpPr>
            <p:cNvPr id="42" name="Text Box 22"/>
            <p:cNvSpPr txBox="1">
              <a:spLocks noChangeArrowheads="1"/>
            </p:cNvSpPr>
            <p:nvPr/>
          </p:nvSpPr>
          <p:spPr bwMode="auto">
            <a:xfrm>
              <a:off x="4046538" y="2689225"/>
              <a:ext cx="1385887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 type="none" w="lg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>
                  <a:solidFill>
                    <a:schemeClr val="tx1"/>
                  </a:solidFill>
                </a:rPr>
                <a:t>Compare</a:t>
              </a:r>
            </a:p>
          </p:txBody>
        </p:sp>
      </p:grpSp>
      <p:sp>
        <p:nvSpPr>
          <p:cNvPr id="43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1784011" y="5512170"/>
            <a:ext cx="407988" cy="460547"/>
          </a:xfrm>
        </p:spPr>
        <p:txBody>
          <a:bodyPr/>
          <a:lstStyle/>
          <a:p>
            <a:fld id="{AC648D8D-735A-0A4D-B949-C28657477EF6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9449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15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Advantages of salt</a:t>
            </a:r>
          </a:p>
        </p:txBody>
      </p:sp>
      <p:sp>
        <p:nvSpPr>
          <p:cNvPr id="10915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z="2800"/>
              <a:t>Without salt</a:t>
            </a:r>
          </a:p>
          <a:p>
            <a:pPr lvl="1"/>
            <a:r>
              <a:rPr lang="en-US" altLang="en-US" sz="2400"/>
              <a:t>Same hash functions on all machines</a:t>
            </a:r>
          </a:p>
          <a:p>
            <a:pPr lvl="2"/>
            <a:r>
              <a:rPr lang="en-US" altLang="en-US" sz="2000"/>
              <a:t>Compute hash of all common strings once</a:t>
            </a:r>
          </a:p>
          <a:p>
            <a:pPr lvl="2"/>
            <a:r>
              <a:rPr lang="en-US" altLang="en-US" sz="2000"/>
              <a:t>Compare hash file with all known password files</a:t>
            </a:r>
          </a:p>
          <a:p>
            <a:r>
              <a:rPr lang="en-US" altLang="en-US" sz="2800"/>
              <a:t>With salt</a:t>
            </a:r>
          </a:p>
          <a:p>
            <a:pPr lvl="1"/>
            <a:r>
              <a:rPr lang="en-US" altLang="en-US" sz="2400"/>
              <a:t>One password hashed 2</a:t>
            </a:r>
            <a:r>
              <a:rPr lang="en-US" altLang="en-US" sz="2400" baseline="30000"/>
              <a:t>12</a:t>
            </a:r>
            <a:r>
              <a:rPr lang="en-US" altLang="en-US" sz="2400"/>
              <a:t> different ways</a:t>
            </a:r>
          </a:p>
          <a:p>
            <a:pPr lvl="2"/>
            <a:r>
              <a:rPr lang="en-US" altLang="en-US" sz="2000"/>
              <a:t>Precompute hash file?</a:t>
            </a:r>
          </a:p>
          <a:p>
            <a:pPr lvl="3"/>
            <a:r>
              <a:rPr lang="en-US" altLang="en-US" sz="1800"/>
              <a:t>Need much larger file to cover all common strings</a:t>
            </a:r>
          </a:p>
          <a:p>
            <a:pPr lvl="2"/>
            <a:r>
              <a:rPr lang="en-US" altLang="en-US" sz="2000"/>
              <a:t>Dictionary attack on known password file</a:t>
            </a:r>
          </a:p>
          <a:p>
            <a:pPr lvl="3"/>
            <a:r>
              <a:rPr lang="en-US" altLang="en-US" sz="1800"/>
              <a:t>For each salt found in file, try all common strings</a:t>
            </a:r>
          </a:p>
          <a:p>
            <a:pPr lvl="2"/>
            <a:endParaRPr lang="en-US" altLang="en-US" sz="2000"/>
          </a:p>
        </p:txBody>
      </p:sp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1784011" y="5512170"/>
            <a:ext cx="407988" cy="460547"/>
          </a:xfrm>
        </p:spPr>
        <p:txBody>
          <a:bodyPr/>
          <a:lstStyle/>
          <a:p>
            <a:fld id="{AC648D8D-735A-0A4D-B949-C28657477EF6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118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Sniffing Passwords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</a:rPr>
              <a:t>Goal: intercept the password </a:t>
            </a:r>
            <a:r>
              <a:rPr lang="en-US" altLang="en-US" u="sng" dirty="0">
                <a:latin typeface="Arial" charset="0"/>
              </a:rPr>
              <a:t>before</a:t>
            </a:r>
            <a:r>
              <a:rPr lang="en-US" altLang="en-US" dirty="0">
                <a:latin typeface="Arial" charset="0"/>
              </a:rPr>
              <a:t> it is hashed</a:t>
            </a:r>
          </a:p>
          <a:p>
            <a:r>
              <a:rPr lang="en-US" altLang="en-US" dirty="0">
                <a:latin typeface="Arial" charset="0"/>
              </a:rPr>
              <a:t>Keystroke loggers</a:t>
            </a:r>
          </a:p>
          <a:p>
            <a:pPr lvl="1"/>
            <a:r>
              <a:rPr lang="en-US" altLang="en-US" dirty="0">
                <a:latin typeface="Arial" charset="0"/>
              </a:rPr>
              <a:t>In Hardware: devices that connect to a keyboard’s USB cable</a:t>
            </a:r>
          </a:p>
          <a:p>
            <a:pPr lvl="1"/>
            <a:r>
              <a:rPr lang="en-US" altLang="en-US" dirty="0">
                <a:latin typeface="Arial" charset="0"/>
              </a:rPr>
              <a:t>In Software: procedures that eavesdrop on keyboard input buffers</a:t>
            </a:r>
          </a:p>
          <a:p>
            <a:endParaRPr lang="en-US" dirty="0"/>
          </a:p>
        </p:txBody>
      </p:sp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1784011" y="5512170"/>
            <a:ext cx="407988" cy="460547"/>
          </a:xfrm>
        </p:spPr>
        <p:txBody>
          <a:bodyPr/>
          <a:lstStyle/>
          <a:p>
            <a:fld id="{AC648D8D-735A-0A4D-B949-C28657477EF6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2857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Password Guessing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 err="1" smtClean="0">
                <a:latin typeface="Arial" charset="0"/>
              </a:rPr>
              <a:t>DoD</a:t>
            </a:r>
            <a:r>
              <a:rPr lang="en-US" altLang="en-US" dirty="0" smtClean="0">
                <a:latin typeface="Arial" charset="0"/>
              </a:rPr>
              <a:t> </a:t>
            </a:r>
            <a:r>
              <a:rPr lang="en-US" altLang="en-US" dirty="0">
                <a:latin typeface="Arial" charset="0"/>
              </a:rPr>
              <a:t>Password Guideline (1985) required a minimum 1 in a million chance of successful guessing.</a:t>
            </a:r>
          </a:p>
          <a:p>
            <a:pPr lvl="1"/>
            <a:r>
              <a:rPr lang="en-US" altLang="en-US" dirty="0">
                <a:latin typeface="Arial" charset="0"/>
              </a:rPr>
              <a:t>This was designed to defeat interactive password guessing: a person or machine made numerous guesses</a:t>
            </a:r>
          </a:p>
          <a:p>
            <a:r>
              <a:rPr lang="en-US" altLang="en-US" dirty="0">
                <a:latin typeface="Arial" charset="0"/>
              </a:rPr>
              <a:t>Some guessing succeeds based on social and personal knowledge of the targeted victim</a:t>
            </a:r>
          </a:p>
          <a:p>
            <a:r>
              <a:rPr lang="en-US" altLang="en-US" dirty="0">
                <a:latin typeface="Arial" charset="0"/>
              </a:rPr>
              <a:t>Modern network-based guessing can try tens of thousands of alternatives very quickly.</a:t>
            </a:r>
          </a:p>
          <a:p>
            <a:endParaRPr lang="en-US" dirty="0"/>
          </a:p>
        </p:txBody>
      </p:sp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1784011" y="5512170"/>
            <a:ext cx="407988" cy="460547"/>
          </a:xfrm>
        </p:spPr>
        <p:txBody>
          <a:bodyPr/>
          <a:lstStyle/>
          <a:p>
            <a:fld id="{AC648D8D-735A-0A4D-B949-C28657477EF6}" type="slidenum">
              <a:rPr lang="en-US" smtClean="0"/>
              <a:t>15</a:t>
            </a:fld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9177716"/>
              </p:ext>
            </p:extLst>
          </p:nvPr>
        </p:nvGraphicFramePr>
        <p:xfrm>
          <a:off x="322961" y="1976914"/>
          <a:ext cx="4573892" cy="3986608"/>
        </p:xfrm>
        <a:graphic>
          <a:graphicData uri="http://schemas.openxmlformats.org/drawingml/2006/table">
            <a:tbl>
              <a:tblPr/>
              <a:tblGrid>
                <a:gridCol w="988481"/>
                <a:gridCol w="3585411"/>
              </a:tblGrid>
              <a:tr h="597648">
                <a:tc>
                  <a:txBody>
                    <a:bodyPr/>
                    <a:lstStyle/>
                    <a:p>
                      <a:pPr algn="ctr"/>
                      <a:r>
                        <a:rPr lang="en-GB" sz="1200" dirty="0">
                          <a:hlinkClick r:id="rId2"/>
                        </a:rPr>
                        <a:t>John the Ripper</a:t>
                      </a:r>
                      <a:endParaRPr lang="en-GB" sz="1200" dirty="0"/>
                    </a:p>
                  </a:txBody>
                  <a:tcPr marL="6014" marR="6014" marT="6014" marB="601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200" dirty="0"/>
                        <a:t>John the Ripper is a fast password cracker, currently available for many </a:t>
                      </a:r>
                      <a:r>
                        <a:rPr lang="en-GB" sz="1200" dirty="0" smtClean="0"/>
                        <a:t>flavours </a:t>
                      </a:r>
                      <a:r>
                        <a:rPr lang="en-GB" sz="1200" dirty="0"/>
                        <a:t>of Unix (11 are officially supported, not counting different architectures), Windows, DOS, BeOS, and OpenVMS.</a:t>
                      </a:r>
                    </a:p>
                  </a:txBody>
                  <a:tcPr marL="6014" marR="6014" marT="6014" marB="601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597648">
                <a:tc>
                  <a:txBody>
                    <a:bodyPr/>
                    <a:lstStyle/>
                    <a:p>
                      <a:pPr algn="ctr"/>
                      <a:r>
                        <a:rPr lang="en-GB" sz="1200" dirty="0">
                          <a:hlinkClick r:id="rId3"/>
                        </a:rPr>
                        <a:t>Hydra</a:t>
                      </a:r>
                      <a:endParaRPr lang="en-GB" sz="1200" dirty="0"/>
                    </a:p>
                  </a:txBody>
                  <a:tcPr marL="6014" marR="6014" marT="6014" marB="601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200" dirty="0"/>
                        <a:t>A very fast network logon cracker which support many different services</a:t>
                      </a:r>
                      <a:r>
                        <a:rPr lang="en-GB" sz="1200" dirty="0" smtClean="0"/>
                        <a:t>. Number </a:t>
                      </a:r>
                      <a:r>
                        <a:rPr lang="en-GB" sz="1200" dirty="0"/>
                        <a:t>one of the biggest security holes are passwords, as every password security study shows.</a:t>
                      </a:r>
                    </a:p>
                  </a:txBody>
                  <a:tcPr marL="6014" marR="6014" marT="6014" marB="601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597648">
                <a:tc>
                  <a:txBody>
                    <a:bodyPr/>
                    <a:lstStyle/>
                    <a:p>
                      <a:pPr algn="ctr"/>
                      <a:r>
                        <a:rPr lang="en-GB" sz="1200" dirty="0">
                          <a:hlinkClick r:id="rId4"/>
                        </a:rPr>
                        <a:t>Medusa</a:t>
                      </a:r>
                      <a:endParaRPr lang="en-GB" sz="1200" dirty="0"/>
                    </a:p>
                  </a:txBody>
                  <a:tcPr marL="6014" marR="6014" marT="6014" marB="601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200" dirty="0"/>
                        <a:t>Medusa is intended to be a speedy, massively parallel, modular, login brute-forcer. The goal is to support as many services which allow remote authentication as possible.</a:t>
                      </a:r>
                    </a:p>
                  </a:txBody>
                  <a:tcPr marL="6014" marR="6014" marT="6014" marB="601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597648">
                <a:tc>
                  <a:txBody>
                    <a:bodyPr/>
                    <a:lstStyle/>
                    <a:p>
                      <a:pPr algn="ctr"/>
                      <a:r>
                        <a:rPr lang="en-GB" sz="1200" dirty="0">
                          <a:hlinkClick r:id="rId5"/>
                        </a:rPr>
                        <a:t>Ophcrack</a:t>
                      </a:r>
                      <a:endParaRPr lang="en-GB" sz="1200" dirty="0"/>
                    </a:p>
                  </a:txBody>
                  <a:tcPr marL="6014" marR="6014" marT="6014" marB="601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200" dirty="0"/>
                        <a:t>Ophcrack is a Windows password cracker based on rainbow tables. It is a very efficient implementation of rainbow tables done by the inventors of the method.</a:t>
                      </a:r>
                    </a:p>
                  </a:txBody>
                  <a:tcPr marL="6014" marR="6014" marT="6014" marB="601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03538">
                <a:tc>
                  <a:txBody>
                    <a:bodyPr/>
                    <a:lstStyle/>
                    <a:p>
                      <a:pPr algn="ctr"/>
                      <a:r>
                        <a:rPr lang="en-GB" sz="1200" dirty="0">
                          <a:hlinkClick r:id="rId6"/>
                        </a:rPr>
                        <a:t>RainbowCrack</a:t>
                      </a:r>
                      <a:endParaRPr lang="en-GB" sz="1200" dirty="0"/>
                    </a:p>
                  </a:txBody>
                  <a:tcPr marL="6014" marR="6014" marT="6014" marB="601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200" dirty="0"/>
                        <a:t>RainbowCrack is a general propose implementation of Philippe </a:t>
                      </a:r>
                      <a:r>
                        <a:rPr lang="en-GB" sz="1200" dirty="0" err="1"/>
                        <a:t>Oechslin's</a:t>
                      </a:r>
                      <a:r>
                        <a:rPr lang="en-GB" sz="1200" dirty="0"/>
                        <a:t> faster time-memory trade-off technique.</a:t>
                      </a:r>
                    </a:p>
                  </a:txBody>
                  <a:tcPr marL="6014" marR="6014" marT="6014" marB="601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597648">
                <a:tc>
                  <a:txBody>
                    <a:bodyPr/>
                    <a:lstStyle/>
                    <a:p>
                      <a:pPr algn="ctr"/>
                      <a:r>
                        <a:rPr lang="en-GB" sz="1200" dirty="0">
                          <a:hlinkClick r:id="rId7"/>
                        </a:rPr>
                        <a:t>The </a:t>
                      </a:r>
                      <a:r>
                        <a:rPr lang="en-GB" sz="1200" dirty="0" err="1">
                          <a:hlinkClick r:id="rId7"/>
                        </a:rPr>
                        <a:t>ssh</a:t>
                      </a:r>
                      <a:r>
                        <a:rPr lang="en-GB" sz="1200" dirty="0">
                          <a:hlinkClick r:id="rId7"/>
                        </a:rPr>
                        <a:t> </a:t>
                      </a:r>
                      <a:r>
                        <a:rPr lang="en-GB" sz="1200" dirty="0" err="1">
                          <a:hlinkClick r:id="rId7"/>
                        </a:rPr>
                        <a:t>bruteforcer</a:t>
                      </a:r>
                      <a:endParaRPr lang="en-GB" sz="1200" dirty="0"/>
                    </a:p>
                  </a:txBody>
                  <a:tcPr marL="6014" marR="6014" marT="6014" marB="601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200" dirty="0"/>
                        <a:t>Is a tool to perform dictionary attacks to the SSH servers, it's a simple tool, you set the target server, target account, wordlist, port and wait..</a:t>
                      </a:r>
                    </a:p>
                  </a:txBody>
                  <a:tcPr marL="6014" marR="6014" marT="6014" marB="601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04083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Off-line Password Cracking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2892" y="3035924"/>
            <a:ext cx="8243476" cy="27330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1784011" y="5512170"/>
            <a:ext cx="407988" cy="460547"/>
          </a:xfrm>
        </p:spPr>
        <p:txBody>
          <a:bodyPr/>
          <a:lstStyle/>
          <a:p>
            <a:fld id="{AC648D8D-735A-0A4D-B949-C28657477EF6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64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fast is off-line cracking?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</a:rPr>
              <a:t>It depends on the size of the </a:t>
            </a:r>
            <a:r>
              <a:rPr lang="en-US" altLang="en-US" u="sng" dirty="0">
                <a:latin typeface="Arial" charset="0"/>
              </a:rPr>
              <a:t>search space</a:t>
            </a:r>
            <a:endParaRPr lang="en-US" altLang="en-US" dirty="0">
              <a:latin typeface="Arial" charset="0"/>
            </a:endParaRPr>
          </a:p>
          <a:p>
            <a:pPr lvl="1"/>
            <a:r>
              <a:rPr lang="en-US" altLang="en-US" dirty="0">
                <a:latin typeface="Arial" charset="0"/>
              </a:rPr>
              <a:t>I.e. how many legal – or likely – passwords?</a:t>
            </a:r>
          </a:p>
          <a:p>
            <a:r>
              <a:rPr lang="en-US" altLang="en-US" dirty="0">
                <a:latin typeface="Arial" charset="0"/>
              </a:rPr>
              <a:t>Legal passwords are limited to specific sets of characters, typically from the ASCII set</a:t>
            </a:r>
          </a:p>
          <a:p>
            <a:pPr lvl="1"/>
            <a:r>
              <a:rPr lang="en-US" altLang="en-US" dirty="0">
                <a:latin typeface="Arial" charset="0"/>
              </a:rPr>
              <a:t>Single-case letters only:</a:t>
            </a:r>
          </a:p>
          <a:p>
            <a:pPr lvl="2"/>
            <a:r>
              <a:rPr lang="en-US" altLang="en-US" dirty="0">
                <a:latin typeface="Arial" charset="0"/>
              </a:rPr>
              <a:t>Two letter passwords = 26</a:t>
            </a:r>
            <a:r>
              <a:rPr lang="en-US" altLang="en-US" baseline="30000" dirty="0">
                <a:latin typeface="Arial" charset="0"/>
              </a:rPr>
              <a:t>2</a:t>
            </a:r>
          </a:p>
          <a:p>
            <a:pPr lvl="2"/>
            <a:r>
              <a:rPr lang="en-US" altLang="en-US" dirty="0">
                <a:latin typeface="Arial" charset="0"/>
              </a:rPr>
              <a:t>Three letter passwords = 26</a:t>
            </a:r>
            <a:r>
              <a:rPr lang="en-US" altLang="en-US" baseline="30000" dirty="0">
                <a:latin typeface="Arial" charset="0"/>
              </a:rPr>
              <a:t>3</a:t>
            </a:r>
          </a:p>
          <a:p>
            <a:pPr lvl="2"/>
            <a:r>
              <a:rPr lang="en-US" altLang="en-US" dirty="0">
                <a:latin typeface="Arial" charset="0"/>
              </a:rPr>
              <a:t>… etc.</a:t>
            </a:r>
          </a:p>
          <a:p>
            <a:pPr lvl="2"/>
            <a:r>
              <a:rPr lang="en-US" altLang="en-US" dirty="0">
                <a:latin typeface="Arial" charset="0"/>
              </a:rPr>
              <a:t>Password with </a:t>
            </a:r>
            <a:r>
              <a:rPr lang="en-US" altLang="en-US" i="1" dirty="0">
                <a:latin typeface="Arial" charset="0"/>
              </a:rPr>
              <a:t>L</a:t>
            </a:r>
            <a:r>
              <a:rPr lang="en-US" altLang="en-US" dirty="0">
                <a:latin typeface="Arial" charset="0"/>
              </a:rPr>
              <a:t> letters = 26</a:t>
            </a:r>
            <a:r>
              <a:rPr lang="en-US" altLang="en-US" i="1" baseline="30000" dirty="0">
                <a:latin typeface="Arial" charset="0"/>
              </a:rPr>
              <a:t>L</a:t>
            </a:r>
          </a:p>
          <a:p>
            <a:endParaRPr lang="en-US" dirty="0"/>
          </a:p>
        </p:txBody>
      </p:sp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1784011" y="5512170"/>
            <a:ext cx="407988" cy="460547"/>
          </a:xfrm>
        </p:spPr>
        <p:txBody>
          <a:bodyPr/>
          <a:lstStyle/>
          <a:p>
            <a:fld id="{AC648D8D-735A-0A4D-B949-C28657477EF6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5586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Increasing the search space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</a:rPr>
              <a:t>Two options</a:t>
            </a:r>
          </a:p>
          <a:p>
            <a:pPr lvl="1"/>
            <a:r>
              <a:rPr lang="en-US" altLang="en-US" dirty="0">
                <a:latin typeface="Arial" charset="0"/>
              </a:rPr>
              <a:t>Increase </a:t>
            </a:r>
            <a:r>
              <a:rPr lang="en-US" altLang="en-US" i="1" dirty="0">
                <a:latin typeface="Arial" charset="0"/>
              </a:rPr>
              <a:t>L</a:t>
            </a:r>
            <a:r>
              <a:rPr lang="en-US" altLang="en-US" dirty="0">
                <a:latin typeface="Arial" charset="0"/>
              </a:rPr>
              <a:t> – the  length of passwords</a:t>
            </a:r>
          </a:p>
          <a:p>
            <a:pPr lvl="1"/>
            <a:r>
              <a:rPr lang="en-US" altLang="en-US" dirty="0">
                <a:latin typeface="Arial" charset="0"/>
              </a:rPr>
              <a:t>Increase </a:t>
            </a:r>
            <a:r>
              <a:rPr lang="en-US" altLang="en-US" i="1" dirty="0">
                <a:latin typeface="Arial" charset="0"/>
              </a:rPr>
              <a:t>A</a:t>
            </a:r>
            <a:r>
              <a:rPr lang="en-US" altLang="en-US" dirty="0">
                <a:latin typeface="Arial" charset="0"/>
              </a:rPr>
              <a:t> – the range of letters and other characters in the password’s alphabet</a:t>
            </a:r>
          </a:p>
          <a:p>
            <a:pPr lvl="2"/>
            <a:r>
              <a:rPr lang="en-US" altLang="en-US" dirty="0">
                <a:latin typeface="Arial" charset="0"/>
              </a:rPr>
              <a:t>Also called the </a:t>
            </a:r>
            <a:r>
              <a:rPr lang="en-US" altLang="en-US" u="sng" dirty="0">
                <a:latin typeface="Arial" charset="0"/>
              </a:rPr>
              <a:t>character set</a:t>
            </a:r>
            <a:endParaRPr lang="en-US" altLang="en-US" dirty="0">
              <a:latin typeface="Arial" charset="0"/>
            </a:endParaRPr>
          </a:p>
          <a:p>
            <a:r>
              <a:rPr lang="en-US" altLang="en-US" dirty="0">
                <a:latin typeface="Arial" charset="0"/>
              </a:rPr>
              <a:t>Search space for fixed length password = </a:t>
            </a:r>
            <a:r>
              <a:rPr lang="en-US" altLang="en-US" i="1" dirty="0">
                <a:latin typeface="Arial" charset="0"/>
              </a:rPr>
              <a:t>A</a:t>
            </a:r>
            <a:r>
              <a:rPr lang="en-US" altLang="en-US" i="1" baseline="30000" dirty="0">
                <a:latin typeface="Arial" charset="0"/>
              </a:rPr>
              <a:t>L</a:t>
            </a:r>
          </a:p>
          <a:p>
            <a:r>
              <a:rPr lang="en-US" altLang="en-US" dirty="0">
                <a:latin typeface="Arial" charset="0"/>
              </a:rPr>
              <a:t>Search space for range of lengths from 1 to </a:t>
            </a:r>
            <a:r>
              <a:rPr lang="en-US" altLang="en-US" i="1" dirty="0">
                <a:latin typeface="Arial" charset="0"/>
              </a:rPr>
              <a:t>L</a:t>
            </a:r>
          </a:p>
          <a:p>
            <a:pPr lvl="1"/>
            <a:r>
              <a:rPr lang="en-US" altLang="en-US" dirty="0">
                <a:latin typeface="Arial" charset="0"/>
              </a:rPr>
              <a:t>A summation of individual lengths</a:t>
            </a:r>
          </a:p>
          <a:p>
            <a:pPr lvl="1"/>
            <a:r>
              <a:rPr lang="en-US" altLang="en-US" dirty="0">
                <a:latin typeface="Arial" charset="0"/>
              </a:rPr>
              <a:t>Reduces to algebra: (</a:t>
            </a:r>
            <a:r>
              <a:rPr lang="en-US" altLang="en-US" i="1" dirty="0">
                <a:latin typeface="Arial" charset="0"/>
              </a:rPr>
              <a:t>A</a:t>
            </a:r>
            <a:r>
              <a:rPr lang="en-US" altLang="en-US" i="1" baseline="30000" dirty="0">
                <a:latin typeface="Arial" charset="0"/>
              </a:rPr>
              <a:t>L</a:t>
            </a:r>
            <a:r>
              <a:rPr lang="en-US" altLang="en-US" baseline="30000" dirty="0">
                <a:latin typeface="Arial" charset="0"/>
              </a:rPr>
              <a:t>+1</a:t>
            </a:r>
            <a:r>
              <a:rPr lang="en-US" altLang="en-US" dirty="0">
                <a:latin typeface="Arial" charset="0"/>
              </a:rPr>
              <a:t> – 1)/(</a:t>
            </a:r>
            <a:r>
              <a:rPr lang="en-US" altLang="en-US" i="1" dirty="0">
                <a:latin typeface="Arial" charset="0"/>
              </a:rPr>
              <a:t>A</a:t>
            </a:r>
            <a:r>
              <a:rPr lang="en-US" altLang="en-US" dirty="0">
                <a:latin typeface="Arial" charset="0"/>
              </a:rPr>
              <a:t> – 1)</a:t>
            </a:r>
          </a:p>
          <a:p>
            <a:endParaRPr lang="en-US" dirty="0"/>
          </a:p>
        </p:txBody>
      </p:sp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1784011" y="5512170"/>
            <a:ext cx="407988" cy="460547"/>
          </a:xfrm>
        </p:spPr>
        <p:txBody>
          <a:bodyPr/>
          <a:lstStyle/>
          <a:p>
            <a:fld id="{AC648D8D-735A-0A4D-B949-C28657477EF6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4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Speed of Cracking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</a:rPr>
              <a:t>Varies with different hardware and assumptions</a:t>
            </a:r>
          </a:p>
          <a:p>
            <a:pPr lvl="1"/>
            <a:r>
              <a:rPr lang="en-US" altLang="en-US" dirty="0">
                <a:latin typeface="Arial" charset="0"/>
              </a:rPr>
              <a:t>Best case: cracking with a desktop computer</a:t>
            </a:r>
          </a:p>
          <a:p>
            <a:pPr lvl="1"/>
            <a:r>
              <a:rPr lang="en-US" altLang="en-US" dirty="0">
                <a:latin typeface="Arial" charset="0"/>
              </a:rPr>
              <a:t>Bad case: using custom hardware</a:t>
            </a:r>
          </a:p>
          <a:p>
            <a:pPr lvl="1"/>
            <a:r>
              <a:rPr lang="en-US" altLang="en-US" dirty="0">
                <a:latin typeface="Arial" charset="0"/>
              </a:rPr>
              <a:t>Worst case: using the limits of physics</a:t>
            </a:r>
          </a:p>
          <a:p>
            <a:endParaRPr lang="en-US" dirty="0"/>
          </a:p>
        </p:txBody>
      </p:sp>
      <p:graphicFrame>
        <p:nvGraphicFramePr>
          <p:cNvPr id="4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83862281"/>
              </p:ext>
            </p:extLst>
          </p:nvPr>
        </p:nvGraphicFramePr>
        <p:xfrm>
          <a:off x="3200398" y="3396644"/>
          <a:ext cx="8229600" cy="17520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81774"/>
                <a:gridCol w="1710466"/>
                <a:gridCol w="1737360"/>
              </a:tblGrid>
              <a:tr h="370681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Cracking technology</a:t>
                      </a:r>
                      <a:endParaRPr lang="en-US" sz="1800" dirty="0"/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Tests completed</a:t>
                      </a:r>
                      <a:endParaRPr lang="en-US" sz="1800" dirty="0"/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Estimated time</a:t>
                      </a:r>
                      <a:endParaRPr lang="en-US" sz="1800" dirty="0"/>
                    </a:p>
                  </a:txBody>
                  <a:tcPr marT="45700" marB="45700"/>
                </a:tc>
              </a:tr>
              <a:tr h="370681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Desktop</a:t>
                      </a:r>
                      <a:endParaRPr lang="en-US" sz="1800" dirty="0"/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10</a:t>
                      </a:r>
                      <a:r>
                        <a:rPr lang="en-US" sz="1800" baseline="30000" dirty="0" smtClean="0"/>
                        <a:t>9</a:t>
                      </a:r>
                      <a:endParaRPr lang="en-US" sz="1800" baseline="30000" dirty="0"/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Hours</a:t>
                      </a:r>
                      <a:endParaRPr lang="en-US" sz="1800" dirty="0"/>
                    </a:p>
                  </a:txBody>
                  <a:tcPr marT="45700" marB="45700"/>
                </a:tc>
              </a:tr>
              <a:tr h="370681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DES Cracker</a:t>
                      </a:r>
                      <a:endParaRPr lang="en-US" sz="1800" dirty="0"/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10</a:t>
                      </a:r>
                      <a:r>
                        <a:rPr lang="en-US" sz="1800" baseline="30000" dirty="0" smtClean="0"/>
                        <a:t>18</a:t>
                      </a: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Days</a:t>
                      </a:r>
                      <a:endParaRPr lang="en-US" sz="1800" dirty="0"/>
                    </a:p>
                  </a:txBody>
                  <a:tcPr marT="45700" marB="45700"/>
                </a:tc>
              </a:tr>
              <a:tr h="370681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Physical limit of Sun’s energy</a:t>
                      </a:r>
                      <a:endParaRPr lang="en-US" sz="1800" dirty="0"/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10</a:t>
                      </a:r>
                      <a:r>
                        <a:rPr lang="en-US" sz="1800" baseline="30000" dirty="0" smtClean="0"/>
                        <a:t>75</a:t>
                      </a: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Ten billion years</a:t>
                      </a:r>
                      <a:endParaRPr lang="en-US" sz="1800" dirty="0"/>
                    </a:p>
                  </a:txBody>
                  <a:tcPr marT="45700" marB="45700"/>
                </a:tc>
              </a:tr>
            </a:tbl>
          </a:graphicData>
        </a:graphic>
      </p:graphicFrame>
      <p:sp>
        <p:nvSpPr>
          <p:cNvPr id="5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1784011" y="5512170"/>
            <a:ext cx="407988" cy="460547"/>
          </a:xfrm>
        </p:spPr>
        <p:txBody>
          <a:bodyPr/>
          <a:lstStyle/>
          <a:p>
            <a:fld id="{AC648D8D-735A-0A4D-B949-C28657477EF6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910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dirty="0" smtClean="0">
                <a:ea typeface="宋体" pitchFamily="2" charset="-122"/>
              </a:rPr>
              <a:t>Overview</a:t>
            </a:r>
          </a:p>
        </p:txBody>
      </p:sp>
      <p:sp>
        <p:nvSpPr>
          <p:cNvPr id="512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Elements of Authentication</a:t>
            </a:r>
          </a:p>
          <a:p>
            <a:r>
              <a:rPr lang="en-US" dirty="0"/>
              <a:t>Passwords</a:t>
            </a:r>
          </a:p>
          <a:p>
            <a:pPr lvl="1"/>
            <a:r>
              <a:rPr lang="en-US" dirty="0"/>
              <a:t>Evolution of Password Systems</a:t>
            </a:r>
          </a:p>
          <a:p>
            <a:pPr lvl="1"/>
            <a:r>
              <a:rPr lang="en-US" dirty="0"/>
              <a:t>Password Guessing</a:t>
            </a:r>
          </a:p>
          <a:p>
            <a:pPr lvl="1"/>
            <a:r>
              <a:rPr lang="en-US" dirty="0"/>
              <a:t>Attacking Password Biases</a:t>
            </a:r>
          </a:p>
          <a:p>
            <a:r>
              <a:rPr lang="en-US" dirty="0"/>
              <a:t>Authentication Tokens</a:t>
            </a:r>
          </a:p>
          <a:p>
            <a:r>
              <a:rPr lang="en-US" dirty="0"/>
              <a:t>Biometrics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48D8D-735A-0A4D-B949-C28657477EF6}" type="slidenum">
              <a:rPr lang="en-US" smtClean="0"/>
              <a:t>2</a:t>
            </a:fld>
            <a:endParaRPr lang="en-US" dirty="0"/>
          </a:p>
        </p:txBody>
      </p:sp>
      <p:sp>
        <p:nvSpPr>
          <p:cNvPr id="8" name="Footer Placeholder 4"/>
          <p:cNvSpPr txBox="1">
            <a:spLocks/>
          </p:cNvSpPr>
          <p:nvPr/>
        </p:nvSpPr>
        <p:spPr>
          <a:xfrm>
            <a:off x="762001" y="6314440"/>
            <a:ext cx="3814856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r" defTabSz="914400" rtl="0" eaLnBrk="1" latinLnBrk="0" hangingPunct="1">
              <a:defRPr sz="1200" b="1" i="1" kern="1200" baseline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smtClean="0"/>
              <a:t>School of Computing Science and DM, RGU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4162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Exploiting Password Bias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</a:rPr>
              <a:t>Attacker </a:t>
            </a:r>
            <a:r>
              <a:rPr lang="en-US" altLang="en-US" dirty="0" smtClean="0">
                <a:latin typeface="Arial" charset="0"/>
              </a:rPr>
              <a:t>does not </a:t>
            </a:r>
            <a:r>
              <a:rPr lang="en-US" altLang="en-US" dirty="0">
                <a:latin typeface="Arial" charset="0"/>
              </a:rPr>
              <a:t>try every possible password</a:t>
            </a:r>
          </a:p>
          <a:p>
            <a:r>
              <a:rPr lang="en-US" altLang="en-US" dirty="0">
                <a:latin typeface="Arial" charset="0"/>
              </a:rPr>
              <a:t>Restricts the search space to </a:t>
            </a:r>
            <a:r>
              <a:rPr lang="en-US" altLang="en-US" u="sng" dirty="0">
                <a:latin typeface="Arial" charset="0"/>
              </a:rPr>
              <a:t>likely</a:t>
            </a:r>
            <a:r>
              <a:rPr lang="en-US" altLang="en-US" dirty="0">
                <a:latin typeface="Arial" charset="0"/>
              </a:rPr>
              <a:t> passwords</a:t>
            </a:r>
          </a:p>
          <a:p>
            <a:pPr lvl="1"/>
            <a:r>
              <a:rPr lang="en-US" altLang="en-US" b="1" dirty="0">
                <a:latin typeface="Arial" charset="0"/>
              </a:rPr>
              <a:t>Morris worm successfully used this attack</a:t>
            </a:r>
          </a:p>
          <a:p>
            <a:pPr lvl="1"/>
            <a:r>
              <a:rPr lang="en-US" altLang="en-US" dirty="0">
                <a:latin typeface="Arial" charset="0"/>
              </a:rPr>
              <a:t>Similar attack used by Anonymous and </a:t>
            </a:r>
            <a:r>
              <a:rPr lang="en-US" altLang="en-US" dirty="0" err="1">
                <a:latin typeface="Arial" charset="0"/>
              </a:rPr>
              <a:t>Lulz</a:t>
            </a:r>
            <a:r>
              <a:rPr lang="en-US" altLang="en-US" dirty="0">
                <a:latin typeface="Arial" charset="0"/>
              </a:rPr>
              <a:t> in 2011 to extract passwords from hashes</a:t>
            </a:r>
          </a:p>
          <a:p>
            <a:r>
              <a:rPr lang="en-US" altLang="en-US" dirty="0">
                <a:latin typeface="Arial" charset="0"/>
              </a:rPr>
              <a:t>A </a:t>
            </a:r>
            <a:r>
              <a:rPr lang="en-US" altLang="en-US" u="sng" dirty="0">
                <a:latin typeface="Arial" charset="0"/>
              </a:rPr>
              <a:t>dictionary attack</a:t>
            </a:r>
            <a:endParaRPr lang="en-US" altLang="en-US" dirty="0">
              <a:latin typeface="Arial" charset="0"/>
            </a:endParaRPr>
          </a:p>
          <a:p>
            <a:pPr lvl="1"/>
            <a:r>
              <a:rPr lang="en-US" altLang="en-US" dirty="0">
                <a:latin typeface="Arial" charset="0"/>
              </a:rPr>
              <a:t>Uses a list of likely passwords as the password space</a:t>
            </a:r>
          </a:p>
          <a:p>
            <a:pPr lvl="1"/>
            <a:r>
              <a:rPr lang="en-US" altLang="en-US" dirty="0">
                <a:latin typeface="Arial" charset="0"/>
              </a:rPr>
              <a:t>There are far fewer likely passwords than possible passwords</a:t>
            </a:r>
          </a:p>
          <a:p>
            <a:endParaRPr lang="en-US" dirty="0"/>
          </a:p>
        </p:txBody>
      </p:sp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1784011" y="5512170"/>
            <a:ext cx="407988" cy="460547"/>
          </a:xfrm>
        </p:spPr>
        <p:txBody>
          <a:bodyPr/>
          <a:lstStyle/>
          <a:p>
            <a:fld id="{AC648D8D-735A-0A4D-B949-C28657477EF6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0874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785" y="559678"/>
            <a:ext cx="4200121" cy="4952492"/>
          </a:xfrm>
        </p:spPr>
        <p:txBody>
          <a:bodyPr/>
          <a:lstStyle/>
          <a:p>
            <a:r>
              <a:rPr lang="en-US" dirty="0" smtClean="0"/>
              <a:t>A Dictionary Attack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5058" y="2894922"/>
            <a:ext cx="8016006" cy="2617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1784011" y="5512170"/>
            <a:ext cx="407988" cy="460547"/>
          </a:xfrm>
        </p:spPr>
        <p:txBody>
          <a:bodyPr/>
          <a:lstStyle/>
          <a:p>
            <a:fld id="{AC648D8D-735A-0A4D-B949-C28657477EF6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9260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Dictionary Attacks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</a:rPr>
              <a:t>The attacks </a:t>
            </a:r>
            <a:r>
              <a:rPr lang="en-US" altLang="en-US" dirty="0" smtClean="0">
                <a:latin typeface="Arial" charset="0"/>
              </a:rPr>
              <a:t>do not </a:t>
            </a:r>
            <a:r>
              <a:rPr lang="en-US" altLang="en-US" dirty="0">
                <a:latin typeface="Arial" charset="0"/>
              </a:rPr>
              <a:t>recover </a:t>
            </a:r>
            <a:r>
              <a:rPr lang="en-US" altLang="en-US" u="sng" dirty="0">
                <a:latin typeface="Arial" charset="0"/>
              </a:rPr>
              <a:t>all</a:t>
            </a:r>
            <a:r>
              <a:rPr lang="en-US" altLang="en-US" dirty="0">
                <a:latin typeface="Arial" charset="0"/>
              </a:rPr>
              <a:t> passwords, but they recover </a:t>
            </a:r>
            <a:r>
              <a:rPr lang="en-US" altLang="en-US" u="sng" dirty="0">
                <a:latin typeface="Arial" charset="0"/>
              </a:rPr>
              <a:t>enough</a:t>
            </a:r>
            <a:r>
              <a:rPr lang="en-US" altLang="en-US" dirty="0">
                <a:latin typeface="Arial" charset="0"/>
              </a:rPr>
              <a:t> to make them worthwhile</a:t>
            </a:r>
          </a:p>
          <a:p>
            <a:pPr lvl="1"/>
            <a:r>
              <a:rPr lang="en-US" altLang="en-US" dirty="0">
                <a:latin typeface="Arial" charset="0"/>
              </a:rPr>
              <a:t>Exploit the likelihood that </a:t>
            </a:r>
            <a:r>
              <a:rPr lang="en-US" altLang="en-US" u="sng" dirty="0">
                <a:latin typeface="Arial" charset="0"/>
              </a:rPr>
              <a:t>some</a:t>
            </a:r>
            <a:r>
              <a:rPr lang="en-US" altLang="en-US" dirty="0">
                <a:latin typeface="Arial" charset="0"/>
              </a:rPr>
              <a:t> </a:t>
            </a:r>
            <a:r>
              <a:rPr lang="en-US" altLang="en-US" dirty="0" smtClean="0">
                <a:latin typeface="Arial" charset="0"/>
              </a:rPr>
              <a:t>users </a:t>
            </a:r>
            <a:r>
              <a:rPr lang="en-US" altLang="en-US" dirty="0">
                <a:latin typeface="Arial" charset="0"/>
              </a:rPr>
              <a:t>choose weak passwords</a:t>
            </a:r>
          </a:p>
          <a:p>
            <a:endParaRPr lang="en-US" dirty="0"/>
          </a:p>
        </p:txBody>
      </p:sp>
      <p:graphicFrame>
        <p:nvGraphicFramePr>
          <p:cNvPr id="5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35971418"/>
              </p:ext>
            </p:extLst>
          </p:nvPr>
        </p:nvGraphicFramePr>
        <p:xfrm>
          <a:off x="3200398" y="3035924"/>
          <a:ext cx="8229600" cy="25955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59062"/>
                <a:gridCol w="1670538"/>
              </a:tblGrid>
              <a:tr h="370795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Research or Incident</a:t>
                      </a:r>
                      <a:endParaRPr lang="en-US" sz="1800" dirty="0"/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%</a:t>
                      </a:r>
                      <a:r>
                        <a:rPr lang="en-US" sz="1800" baseline="0" dirty="0" smtClean="0"/>
                        <a:t> Guessed</a:t>
                      </a:r>
                      <a:endParaRPr lang="en-US" sz="1800" dirty="0"/>
                    </a:p>
                  </a:txBody>
                  <a:tcPr marT="45714" marB="45714"/>
                </a:tc>
              </a:tr>
              <a:tr h="370795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Morris</a:t>
                      </a:r>
                      <a:r>
                        <a:rPr lang="en-US" sz="1800" baseline="0" dirty="0" smtClean="0"/>
                        <a:t> worm, estimated success (1988)</a:t>
                      </a:r>
                      <a:endParaRPr lang="en-US" sz="1800" dirty="0"/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~50%</a:t>
                      </a:r>
                      <a:endParaRPr lang="en-US" sz="1800" dirty="0"/>
                    </a:p>
                  </a:txBody>
                  <a:tcPr marT="45714" marB="45714"/>
                </a:tc>
              </a:tr>
              <a:tr h="370795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Klein’s Study (1990)</a:t>
                      </a:r>
                      <a:endParaRPr lang="en-US" sz="1800" dirty="0"/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24.2%</a:t>
                      </a:r>
                      <a:endParaRPr lang="en-US" sz="1800" dirty="0"/>
                    </a:p>
                  </a:txBody>
                  <a:tcPr marT="45714" marB="45714"/>
                </a:tc>
              </a:tr>
              <a:tr h="370795"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Spafford’s</a:t>
                      </a:r>
                      <a:r>
                        <a:rPr lang="en-US" sz="1800" dirty="0" smtClean="0"/>
                        <a:t> Study (1992)</a:t>
                      </a:r>
                      <a:endParaRPr lang="en-US" sz="1800" dirty="0"/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20%</a:t>
                      </a:r>
                      <a:endParaRPr lang="en-US" sz="1800" dirty="0"/>
                    </a:p>
                  </a:txBody>
                  <a:tcPr marT="45714" marB="45714"/>
                </a:tc>
              </a:tr>
              <a:tr h="370795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CERT Incident 1998-03</a:t>
                      </a:r>
                      <a:endParaRPr lang="en-US" sz="1800" dirty="0"/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25.6%</a:t>
                      </a:r>
                      <a:endParaRPr lang="en-US" sz="1800" dirty="0"/>
                    </a:p>
                  </a:txBody>
                  <a:tcPr marT="45714" marB="45714"/>
                </a:tc>
              </a:tr>
              <a:tr h="370795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Cambridge study by Yan, et al. (2000)</a:t>
                      </a:r>
                      <a:endParaRPr lang="en-US" sz="1800" dirty="0"/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35%</a:t>
                      </a:r>
                      <a:endParaRPr lang="en-US" sz="1800" dirty="0"/>
                    </a:p>
                  </a:txBody>
                  <a:tcPr marT="45714" marB="45714"/>
                </a:tc>
              </a:tr>
              <a:tr h="370795"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Lulz</a:t>
                      </a:r>
                      <a:r>
                        <a:rPr lang="en-US" sz="1800" dirty="0" smtClean="0"/>
                        <a:t> and Anonymous,</a:t>
                      </a:r>
                      <a:r>
                        <a:rPr lang="en-US" sz="1800" baseline="0" dirty="0" smtClean="0"/>
                        <a:t> estimated success (2011)</a:t>
                      </a:r>
                      <a:endParaRPr lang="en-US" sz="1800" dirty="0"/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30%</a:t>
                      </a:r>
                      <a:endParaRPr lang="en-US" sz="1800" dirty="0"/>
                    </a:p>
                  </a:txBody>
                  <a:tcPr marT="45714" marB="45714"/>
                </a:tc>
              </a:tr>
            </a:tbl>
          </a:graphicData>
        </a:graphic>
      </p:graphicFrame>
      <p:sp>
        <p:nvSpPr>
          <p:cNvPr id="6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1784011" y="5512170"/>
            <a:ext cx="407988" cy="460547"/>
          </a:xfrm>
        </p:spPr>
        <p:txBody>
          <a:bodyPr/>
          <a:lstStyle/>
          <a:p>
            <a:fld id="{AC648D8D-735A-0A4D-B949-C28657477EF6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0790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Assessing Bias-based attacks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u="sng" dirty="0">
                <a:latin typeface="Arial" charset="0"/>
              </a:rPr>
              <a:t>Entropy</a:t>
            </a:r>
            <a:r>
              <a:rPr lang="en-US" altLang="en-US" dirty="0">
                <a:latin typeface="Arial" charset="0"/>
              </a:rPr>
              <a:t> in data indicates the likelihood that a particular message may appear</a:t>
            </a:r>
          </a:p>
          <a:p>
            <a:pPr lvl="1"/>
            <a:r>
              <a:rPr lang="en-US" altLang="en-US" dirty="0">
                <a:latin typeface="Arial" charset="0"/>
              </a:rPr>
              <a:t>It considers the range of possible messages and the likelihood of each one</a:t>
            </a:r>
          </a:p>
          <a:p>
            <a:r>
              <a:rPr lang="en-US" altLang="en-US" dirty="0">
                <a:latin typeface="Arial" charset="0"/>
              </a:rPr>
              <a:t>Randomly chosen characters have more entropy that readable text</a:t>
            </a:r>
          </a:p>
          <a:p>
            <a:pPr lvl="1"/>
            <a:r>
              <a:rPr lang="en-US" altLang="en-US" dirty="0">
                <a:latin typeface="Arial" charset="0"/>
              </a:rPr>
              <a:t>Language enforces a bias in the choice of letter sequences</a:t>
            </a:r>
          </a:p>
          <a:p>
            <a:pPr lvl="1"/>
            <a:r>
              <a:rPr lang="en-US" altLang="en-US" dirty="0">
                <a:latin typeface="Arial" charset="0"/>
              </a:rPr>
              <a:t>Estimated entropy in English text is 1 to 3 bits per character</a:t>
            </a:r>
          </a:p>
          <a:p>
            <a:endParaRPr lang="en-US" dirty="0"/>
          </a:p>
        </p:txBody>
      </p:sp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1784011" y="5512170"/>
            <a:ext cx="407988" cy="460547"/>
          </a:xfrm>
        </p:spPr>
        <p:txBody>
          <a:bodyPr/>
          <a:lstStyle/>
          <a:p>
            <a:fld id="{AC648D8D-735A-0A4D-B949-C28657477EF6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0134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Average Attack Space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42390" y="569066"/>
            <a:ext cx="6487608" cy="5655156"/>
          </a:xfrm>
        </p:spPr>
        <p:txBody>
          <a:bodyPr>
            <a:normAutofit/>
          </a:bodyPr>
          <a:lstStyle/>
          <a:p>
            <a:r>
              <a:rPr lang="en-US" altLang="en-US" dirty="0">
                <a:latin typeface="Arial" charset="0"/>
              </a:rPr>
              <a:t>An estimate of the likelihood that a trial-and-error attack will succeed against a community</a:t>
            </a:r>
          </a:p>
          <a:p>
            <a:pPr lvl="1"/>
            <a:r>
              <a:rPr lang="en-US" altLang="en-US" dirty="0">
                <a:latin typeface="Arial" charset="0"/>
              </a:rPr>
              <a:t>We construct a dictionary of passwords that the community is likely to use</a:t>
            </a:r>
          </a:p>
          <a:p>
            <a:pPr lvl="1"/>
            <a:r>
              <a:rPr lang="en-US" altLang="en-US" dirty="0">
                <a:latin typeface="Arial" charset="0"/>
              </a:rPr>
              <a:t>We estimate the likelihood that the community chooses those passwords</a:t>
            </a:r>
          </a:p>
          <a:p>
            <a:pPr lvl="3" algn="ctr">
              <a:buNone/>
            </a:pPr>
            <a:r>
              <a:rPr lang="en-US" altLang="en-US" sz="2800" i="1" dirty="0">
                <a:latin typeface="Arial" charset="0"/>
              </a:rPr>
              <a:t>V</a:t>
            </a:r>
            <a:r>
              <a:rPr lang="en-US" altLang="en-US" sz="2800" dirty="0">
                <a:latin typeface="Arial" charset="0"/>
              </a:rPr>
              <a:t> = </a:t>
            </a:r>
            <a:r>
              <a:rPr lang="en-US" altLang="en-US" sz="2800" i="1" dirty="0">
                <a:latin typeface="Arial" charset="0"/>
              </a:rPr>
              <a:t>S</a:t>
            </a:r>
            <a:r>
              <a:rPr lang="en-US" altLang="en-US" sz="2800" dirty="0">
                <a:latin typeface="Arial" charset="0"/>
              </a:rPr>
              <a:t> / (2</a:t>
            </a:r>
            <a:r>
              <a:rPr lang="en-US" altLang="en-US" sz="2800" i="1" dirty="0">
                <a:latin typeface="Arial" charset="0"/>
              </a:rPr>
              <a:t>L</a:t>
            </a:r>
            <a:r>
              <a:rPr lang="en-US" altLang="en-US" sz="2800" dirty="0">
                <a:latin typeface="Arial" charset="0"/>
              </a:rPr>
              <a:t>)</a:t>
            </a:r>
          </a:p>
          <a:p>
            <a:r>
              <a:rPr lang="en-US" altLang="en-US" sz="2000" i="1" dirty="0">
                <a:latin typeface="Arial" charset="0"/>
              </a:rPr>
              <a:t>V</a:t>
            </a:r>
            <a:r>
              <a:rPr lang="en-US" altLang="en-US" sz="2000" dirty="0">
                <a:latin typeface="Arial" charset="0"/>
              </a:rPr>
              <a:t> = # of trials for a 50% chance of success</a:t>
            </a:r>
          </a:p>
          <a:p>
            <a:r>
              <a:rPr lang="en-US" altLang="en-US" sz="2000" i="1" dirty="0">
                <a:latin typeface="Arial" charset="0"/>
              </a:rPr>
              <a:t>S</a:t>
            </a:r>
            <a:r>
              <a:rPr lang="en-US" altLang="en-US" sz="2000" dirty="0">
                <a:latin typeface="Arial" charset="0"/>
              </a:rPr>
              <a:t> = size of the search space (dictionary)</a:t>
            </a:r>
          </a:p>
          <a:p>
            <a:r>
              <a:rPr lang="en-US" altLang="en-US" sz="2000" i="1" dirty="0">
                <a:latin typeface="Arial" charset="0"/>
              </a:rPr>
              <a:t>L</a:t>
            </a:r>
            <a:r>
              <a:rPr lang="en-US" altLang="en-US" sz="2000" dirty="0">
                <a:latin typeface="Arial" charset="0"/>
              </a:rPr>
              <a:t> = Likelihood that users choose from dictionary</a:t>
            </a:r>
          </a:p>
          <a:p>
            <a:endParaRPr lang="en-US" dirty="0"/>
          </a:p>
        </p:txBody>
      </p:sp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1784011" y="5512170"/>
            <a:ext cx="407988" cy="460547"/>
          </a:xfrm>
        </p:spPr>
        <p:txBody>
          <a:bodyPr/>
          <a:lstStyle/>
          <a:p>
            <a:fld id="{AC648D8D-735A-0A4D-B949-C28657477EF6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8114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 Example:</a:t>
            </a:r>
            <a:br>
              <a:rPr lang="en-US" dirty="0" smtClean="0"/>
            </a:br>
            <a:r>
              <a:rPr lang="en-US" dirty="0" smtClean="0"/>
              <a:t>4-digit Luggage Lock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</a:rPr>
              <a:t>Assume that there are hundreds of these locks being used</a:t>
            </a:r>
          </a:p>
          <a:p>
            <a:r>
              <a:rPr lang="en-US" altLang="en-US" dirty="0">
                <a:latin typeface="Arial" charset="0"/>
              </a:rPr>
              <a:t>25% of the owners pick a 4-digit date as the combination</a:t>
            </a:r>
          </a:p>
          <a:p>
            <a:pPr lvl="1"/>
            <a:r>
              <a:rPr lang="en-US" altLang="en-US" dirty="0">
                <a:latin typeface="Arial" charset="0"/>
              </a:rPr>
              <a:t>1 out of 366, not 1 out of 10000</a:t>
            </a:r>
          </a:p>
          <a:p>
            <a:pPr lvl="3" algn="ctr">
              <a:buNone/>
            </a:pPr>
            <a:r>
              <a:rPr lang="en-US" altLang="en-US" sz="2000" i="1" dirty="0">
                <a:latin typeface="Arial" charset="0"/>
              </a:rPr>
              <a:t>V</a:t>
            </a:r>
            <a:r>
              <a:rPr lang="en-US" altLang="en-US" sz="2000" dirty="0">
                <a:latin typeface="Arial" charset="0"/>
              </a:rPr>
              <a:t> = 366 / (2 x .25)</a:t>
            </a:r>
          </a:p>
          <a:p>
            <a:pPr lvl="3" algn="ctr">
              <a:buNone/>
            </a:pPr>
            <a:r>
              <a:rPr lang="en-US" altLang="en-US" sz="2000" i="1" dirty="0">
                <a:latin typeface="Arial" charset="0"/>
              </a:rPr>
              <a:t>V</a:t>
            </a:r>
            <a:r>
              <a:rPr lang="en-US" altLang="en-US" sz="2000" dirty="0">
                <a:latin typeface="Arial" charset="0"/>
              </a:rPr>
              <a:t> = 732</a:t>
            </a:r>
          </a:p>
          <a:p>
            <a:r>
              <a:rPr lang="en-US" altLang="en-US" dirty="0">
                <a:latin typeface="Arial" charset="0"/>
              </a:rPr>
              <a:t>50% chance of success requires 732 date trials, not 5000 </a:t>
            </a:r>
          </a:p>
          <a:p>
            <a:r>
              <a:rPr lang="en-US" altLang="en-US" dirty="0">
                <a:latin typeface="Arial" charset="0"/>
              </a:rPr>
              <a:t>Must try different locks at random!</a:t>
            </a:r>
          </a:p>
          <a:p>
            <a:endParaRPr lang="en-US" dirty="0"/>
          </a:p>
        </p:txBody>
      </p:sp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1784011" y="5512170"/>
            <a:ext cx="407988" cy="460547"/>
          </a:xfrm>
        </p:spPr>
        <p:txBody>
          <a:bodyPr/>
          <a:lstStyle/>
          <a:p>
            <a:fld id="{AC648D8D-735A-0A4D-B949-C28657477EF6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5115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Password Ping-Pong</a:t>
            </a:r>
            <a:endParaRPr lang="en-US" dirty="0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 flipH="1">
            <a:off x="5843681" y="1143370"/>
            <a:ext cx="146843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r" eaLnBrk="1" hangingPunct="1"/>
            <a:r>
              <a:rPr lang="en-US" altLang="en-US" sz="2400" b="1" u="sng" dirty="0">
                <a:solidFill>
                  <a:schemeClr val="hlink"/>
                </a:solidFill>
              </a:rPr>
              <a:t>Attacks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140918" y="1143370"/>
            <a:ext cx="29511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2400" b="1" u="sng">
                <a:solidFill>
                  <a:schemeClr val="hlink"/>
                </a:solidFill>
              </a:rPr>
              <a:t>Defenses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9217118" y="5145458"/>
            <a:ext cx="13906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b="1">
                <a:solidFill>
                  <a:schemeClr val="hlink"/>
                </a:solidFill>
              </a:rPr>
              <a:t>Passwords</a:t>
            </a:r>
          </a:p>
        </p:txBody>
      </p:sp>
      <p:sp>
        <p:nvSpPr>
          <p:cNvPr id="7" name="Line 6"/>
          <p:cNvSpPr>
            <a:spLocks noChangeShapeType="1"/>
          </p:cNvSpPr>
          <p:nvPr/>
        </p:nvSpPr>
        <p:spPr bwMode="auto">
          <a:xfrm>
            <a:off x="7488331" y="5321670"/>
            <a:ext cx="1524000" cy="0"/>
          </a:xfrm>
          <a:prstGeom prst="line">
            <a:avLst/>
          </a:prstGeom>
          <a:noFill/>
          <a:ln w="50800">
            <a:solidFill>
              <a:schemeClr val="hlink"/>
            </a:solidFill>
            <a:round/>
            <a:headEnd type="stealth" w="med" len="lg"/>
            <a:tailEnd type="none" w="sm" len="sm"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 flipH="1">
            <a:off x="4595906" y="5145458"/>
            <a:ext cx="27368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r" eaLnBrk="1" hangingPunct="1"/>
            <a:r>
              <a:rPr lang="en-US" altLang="en-US" b="1">
                <a:solidFill>
                  <a:schemeClr val="hlink"/>
                </a:solidFill>
              </a:rPr>
              <a:t>Steal the Password File</a:t>
            </a:r>
          </a:p>
        </p:txBody>
      </p:sp>
      <p:sp>
        <p:nvSpPr>
          <p:cNvPr id="9" name="Line 8"/>
          <p:cNvSpPr>
            <a:spLocks noChangeShapeType="1"/>
          </p:cNvSpPr>
          <p:nvPr/>
        </p:nvSpPr>
        <p:spPr bwMode="auto">
          <a:xfrm flipH="1">
            <a:off x="7488331" y="4840658"/>
            <a:ext cx="1600200" cy="381000"/>
          </a:xfrm>
          <a:prstGeom prst="line">
            <a:avLst/>
          </a:prstGeom>
          <a:noFill/>
          <a:ln w="50800">
            <a:solidFill>
              <a:srgbClr val="FF66FF"/>
            </a:solidFill>
            <a:round/>
            <a:headEnd type="stealth" w="med" len="lg"/>
            <a:tailEnd type="none" w="sm" len="sm"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9217118" y="4569195"/>
            <a:ext cx="22288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b="1">
                <a:solidFill>
                  <a:schemeClr val="hlink"/>
                </a:solidFill>
              </a:rPr>
              <a:t>Password Hashing</a:t>
            </a:r>
          </a:p>
        </p:txBody>
      </p:sp>
      <p:sp>
        <p:nvSpPr>
          <p:cNvPr id="11" name="Line 10"/>
          <p:cNvSpPr>
            <a:spLocks noChangeShapeType="1"/>
          </p:cNvSpPr>
          <p:nvPr/>
        </p:nvSpPr>
        <p:spPr bwMode="auto">
          <a:xfrm>
            <a:off x="7488331" y="4745408"/>
            <a:ext cx="1524000" cy="0"/>
          </a:xfrm>
          <a:prstGeom prst="line">
            <a:avLst/>
          </a:prstGeom>
          <a:noFill/>
          <a:ln w="50800">
            <a:solidFill>
              <a:schemeClr val="hlink"/>
            </a:solidFill>
            <a:round/>
            <a:headEnd type="stealth" w="med" len="lg"/>
            <a:tailEnd type="none" w="sm" len="sm"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 flipH="1">
            <a:off x="6107206" y="4569195"/>
            <a:ext cx="12255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r" eaLnBrk="1" hangingPunct="1"/>
            <a:r>
              <a:rPr lang="en-US" altLang="en-US" b="1">
                <a:solidFill>
                  <a:schemeClr val="hlink"/>
                </a:solidFill>
              </a:rPr>
              <a:t>Guessing</a:t>
            </a:r>
          </a:p>
        </p:txBody>
      </p:sp>
      <p:sp>
        <p:nvSpPr>
          <p:cNvPr id="13" name="Line 12"/>
          <p:cNvSpPr>
            <a:spLocks noChangeShapeType="1"/>
          </p:cNvSpPr>
          <p:nvPr/>
        </p:nvSpPr>
        <p:spPr bwMode="auto">
          <a:xfrm flipH="1">
            <a:off x="7488331" y="4245345"/>
            <a:ext cx="1600200" cy="379413"/>
          </a:xfrm>
          <a:prstGeom prst="line">
            <a:avLst/>
          </a:prstGeom>
          <a:noFill/>
          <a:ln w="50800">
            <a:solidFill>
              <a:srgbClr val="FF66FF"/>
            </a:solidFill>
            <a:round/>
            <a:headEnd type="stealth" w="med" len="lg"/>
            <a:tailEnd type="none" w="sm" len="sm"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9204418" y="3999283"/>
            <a:ext cx="19875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b="1">
                <a:solidFill>
                  <a:schemeClr val="hlink"/>
                </a:solidFill>
              </a:rPr>
              <a:t>Guess Detection</a:t>
            </a:r>
          </a:p>
        </p:txBody>
      </p:sp>
      <p:sp>
        <p:nvSpPr>
          <p:cNvPr id="15" name="Line 14"/>
          <p:cNvSpPr>
            <a:spLocks noChangeShapeType="1"/>
          </p:cNvSpPr>
          <p:nvPr/>
        </p:nvSpPr>
        <p:spPr bwMode="auto">
          <a:xfrm>
            <a:off x="7488331" y="4181845"/>
            <a:ext cx="1524000" cy="0"/>
          </a:xfrm>
          <a:prstGeom prst="line">
            <a:avLst/>
          </a:prstGeom>
          <a:noFill/>
          <a:ln w="50800">
            <a:solidFill>
              <a:schemeClr val="hlink"/>
            </a:solidFill>
            <a:round/>
            <a:headEnd type="stealth" w="med" len="lg"/>
            <a:tailEnd type="none" w="sm" len="sm"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auto">
          <a:xfrm flipH="1">
            <a:off x="5091206" y="3999283"/>
            <a:ext cx="22415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r" eaLnBrk="1" hangingPunct="1"/>
            <a:r>
              <a:rPr lang="en-US" altLang="en-US" b="1">
                <a:solidFill>
                  <a:schemeClr val="hlink"/>
                </a:solidFill>
              </a:rPr>
              <a:t>Social Engineering</a:t>
            </a:r>
          </a:p>
        </p:txBody>
      </p:sp>
      <p:sp>
        <p:nvSpPr>
          <p:cNvPr id="17" name="Line 16"/>
          <p:cNvSpPr>
            <a:spLocks noChangeShapeType="1"/>
          </p:cNvSpPr>
          <p:nvPr/>
        </p:nvSpPr>
        <p:spPr bwMode="auto">
          <a:xfrm flipH="1">
            <a:off x="7488331" y="3711945"/>
            <a:ext cx="1600200" cy="381000"/>
          </a:xfrm>
          <a:prstGeom prst="line">
            <a:avLst/>
          </a:prstGeom>
          <a:noFill/>
          <a:ln w="50800">
            <a:solidFill>
              <a:srgbClr val="FF66FF"/>
            </a:solidFill>
            <a:round/>
            <a:headEnd type="stealth" w="med" len="lg"/>
            <a:tailEnd type="none" w="sm" len="sm"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9217118" y="3427783"/>
            <a:ext cx="26733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b="1">
                <a:solidFill>
                  <a:schemeClr val="hlink"/>
                </a:solidFill>
              </a:rPr>
              <a:t>Help Desk Restrictions</a:t>
            </a:r>
          </a:p>
        </p:txBody>
      </p:sp>
      <p:sp>
        <p:nvSpPr>
          <p:cNvPr id="19" name="Line 18"/>
          <p:cNvSpPr>
            <a:spLocks noChangeShapeType="1"/>
          </p:cNvSpPr>
          <p:nvPr/>
        </p:nvSpPr>
        <p:spPr bwMode="auto">
          <a:xfrm>
            <a:off x="7488331" y="3618283"/>
            <a:ext cx="1524000" cy="0"/>
          </a:xfrm>
          <a:prstGeom prst="line">
            <a:avLst/>
          </a:prstGeom>
          <a:noFill/>
          <a:ln w="50800">
            <a:solidFill>
              <a:schemeClr val="hlink"/>
            </a:solidFill>
            <a:round/>
            <a:headEnd type="stealth" w="med" len="lg"/>
            <a:tailEnd type="none" w="sm" len="sm"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 flipH="1">
            <a:off x="5129306" y="3427783"/>
            <a:ext cx="22034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r" eaLnBrk="1" hangingPunct="1"/>
            <a:r>
              <a:rPr lang="en-US" altLang="en-US" b="1">
                <a:solidFill>
                  <a:schemeClr val="hlink"/>
                </a:solidFill>
              </a:rPr>
              <a:t>Keystroke Sniffing</a:t>
            </a:r>
          </a:p>
        </p:txBody>
      </p:sp>
      <p:sp>
        <p:nvSpPr>
          <p:cNvPr id="21" name="Line 20"/>
          <p:cNvSpPr>
            <a:spLocks noChangeShapeType="1"/>
          </p:cNvSpPr>
          <p:nvPr/>
        </p:nvSpPr>
        <p:spPr bwMode="auto">
          <a:xfrm flipH="1">
            <a:off x="7488331" y="3127745"/>
            <a:ext cx="1600200" cy="381000"/>
          </a:xfrm>
          <a:prstGeom prst="line">
            <a:avLst/>
          </a:prstGeom>
          <a:noFill/>
          <a:ln w="50800">
            <a:solidFill>
              <a:srgbClr val="FF66FF"/>
            </a:solidFill>
            <a:round/>
            <a:headEnd type="stealth" w="med" len="lg"/>
            <a:tailEnd type="none" w="sm" len="sm"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auto">
          <a:xfrm>
            <a:off x="9217118" y="2854695"/>
            <a:ext cx="22542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b="1">
                <a:solidFill>
                  <a:schemeClr val="hlink"/>
                </a:solidFill>
              </a:rPr>
              <a:t>Memory Protection</a:t>
            </a:r>
          </a:p>
        </p:txBody>
      </p:sp>
      <p:sp>
        <p:nvSpPr>
          <p:cNvPr id="23" name="Line 22"/>
          <p:cNvSpPr>
            <a:spLocks noChangeShapeType="1"/>
          </p:cNvSpPr>
          <p:nvPr/>
        </p:nvSpPr>
        <p:spPr bwMode="auto">
          <a:xfrm>
            <a:off x="7488331" y="3051545"/>
            <a:ext cx="1524000" cy="0"/>
          </a:xfrm>
          <a:prstGeom prst="line">
            <a:avLst/>
          </a:prstGeom>
          <a:noFill/>
          <a:ln w="50800">
            <a:solidFill>
              <a:schemeClr val="hlink"/>
            </a:solidFill>
            <a:round/>
            <a:headEnd type="stealth" w="med" len="lg"/>
            <a:tailEnd type="none" w="sm" len="sm"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4" name="Rectangle 23"/>
          <p:cNvSpPr>
            <a:spLocks noChangeArrowheads="1"/>
          </p:cNvSpPr>
          <p:nvPr/>
        </p:nvSpPr>
        <p:spPr bwMode="auto">
          <a:xfrm flipH="1">
            <a:off x="5154706" y="2854695"/>
            <a:ext cx="21780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r" eaLnBrk="1" hangingPunct="1"/>
            <a:r>
              <a:rPr lang="en-US" altLang="en-US" b="1">
                <a:solidFill>
                  <a:schemeClr val="hlink"/>
                </a:solidFill>
              </a:rPr>
              <a:t>Password Sharing</a:t>
            </a:r>
          </a:p>
        </p:txBody>
      </p:sp>
      <p:sp>
        <p:nvSpPr>
          <p:cNvPr id="25" name="Line 24"/>
          <p:cNvSpPr>
            <a:spLocks noChangeShapeType="1"/>
          </p:cNvSpPr>
          <p:nvPr/>
        </p:nvSpPr>
        <p:spPr bwMode="auto">
          <a:xfrm flipH="1">
            <a:off x="7488331" y="2570533"/>
            <a:ext cx="1600200" cy="379412"/>
          </a:xfrm>
          <a:prstGeom prst="line">
            <a:avLst/>
          </a:prstGeom>
          <a:noFill/>
          <a:ln w="50800">
            <a:solidFill>
              <a:srgbClr val="FF66FF"/>
            </a:solidFill>
            <a:round/>
            <a:headEnd type="stealth" w="med" len="lg"/>
            <a:tailEnd type="none" w="sm" len="sm"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6" name="Rectangle 25"/>
          <p:cNvSpPr>
            <a:spLocks noChangeArrowheads="1"/>
          </p:cNvSpPr>
          <p:nvPr/>
        </p:nvSpPr>
        <p:spPr bwMode="auto">
          <a:xfrm>
            <a:off x="9217118" y="2284783"/>
            <a:ext cx="21272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b="1">
                <a:solidFill>
                  <a:schemeClr val="hlink"/>
                </a:solidFill>
              </a:rPr>
              <a:t>Password Tokens</a:t>
            </a:r>
          </a:p>
        </p:txBody>
      </p:sp>
      <p:sp>
        <p:nvSpPr>
          <p:cNvPr id="27" name="Line 26"/>
          <p:cNvSpPr>
            <a:spLocks noChangeShapeType="1"/>
          </p:cNvSpPr>
          <p:nvPr/>
        </p:nvSpPr>
        <p:spPr bwMode="auto">
          <a:xfrm>
            <a:off x="7488331" y="2491158"/>
            <a:ext cx="1524000" cy="0"/>
          </a:xfrm>
          <a:prstGeom prst="line">
            <a:avLst/>
          </a:prstGeom>
          <a:noFill/>
          <a:ln w="50800">
            <a:solidFill>
              <a:schemeClr val="hlink"/>
            </a:solidFill>
            <a:round/>
            <a:headEnd type="stealth" w="med" len="lg"/>
            <a:tailEnd type="none" w="sm" len="sm"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8" name="Rectangle 27"/>
          <p:cNvSpPr>
            <a:spLocks noChangeArrowheads="1"/>
          </p:cNvSpPr>
          <p:nvPr/>
        </p:nvSpPr>
        <p:spPr bwMode="auto">
          <a:xfrm flipH="1">
            <a:off x="5332506" y="2284783"/>
            <a:ext cx="20002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r" eaLnBrk="1" hangingPunct="1"/>
            <a:r>
              <a:rPr lang="en-US" altLang="en-US" b="1">
                <a:solidFill>
                  <a:schemeClr val="hlink"/>
                </a:solidFill>
              </a:rPr>
              <a:t>Network Sniffing</a:t>
            </a:r>
          </a:p>
        </p:txBody>
      </p:sp>
      <p:sp>
        <p:nvSpPr>
          <p:cNvPr id="29" name="Line 28"/>
          <p:cNvSpPr>
            <a:spLocks noChangeShapeType="1"/>
          </p:cNvSpPr>
          <p:nvPr/>
        </p:nvSpPr>
        <p:spPr bwMode="auto">
          <a:xfrm flipH="1">
            <a:off x="7488331" y="1999033"/>
            <a:ext cx="1600200" cy="381000"/>
          </a:xfrm>
          <a:prstGeom prst="line">
            <a:avLst/>
          </a:prstGeom>
          <a:noFill/>
          <a:ln w="50800">
            <a:solidFill>
              <a:srgbClr val="FF66FF"/>
            </a:solidFill>
            <a:round/>
            <a:headEnd type="stealth" w="med" len="lg"/>
            <a:tailEnd type="none" w="sm" len="sm"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" name="Rectangle 29"/>
          <p:cNvSpPr>
            <a:spLocks noChangeArrowheads="1"/>
          </p:cNvSpPr>
          <p:nvPr/>
        </p:nvSpPr>
        <p:spPr bwMode="auto">
          <a:xfrm>
            <a:off x="9217118" y="1713283"/>
            <a:ext cx="25082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b="1">
                <a:solidFill>
                  <a:schemeClr val="hlink"/>
                </a:solidFill>
              </a:rPr>
              <a:t>One-Time Passwords</a:t>
            </a:r>
          </a:p>
        </p:txBody>
      </p:sp>
      <p:sp>
        <p:nvSpPr>
          <p:cNvPr id="31" name="Line 30"/>
          <p:cNvSpPr>
            <a:spLocks noChangeShapeType="1"/>
          </p:cNvSpPr>
          <p:nvPr/>
        </p:nvSpPr>
        <p:spPr bwMode="auto">
          <a:xfrm>
            <a:off x="7488331" y="1924420"/>
            <a:ext cx="1524000" cy="0"/>
          </a:xfrm>
          <a:prstGeom prst="line">
            <a:avLst/>
          </a:prstGeom>
          <a:noFill/>
          <a:ln w="50800">
            <a:solidFill>
              <a:schemeClr val="hlink"/>
            </a:solidFill>
            <a:round/>
            <a:headEnd type="stealth" w="med" len="lg"/>
            <a:tailEnd type="none" w="sm" len="sm"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2" name="Rectangle 31"/>
          <p:cNvSpPr>
            <a:spLocks noChangeArrowheads="1"/>
          </p:cNvSpPr>
          <p:nvPr/>
        </p:nvSpPr>
        <p:spPr bwMode="auto">
          <a:xfrm flipH="1">
            <a:off x="6758081" y="1675183"/>
            <a:ext cx="61912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r" eaLnBrk="1" hangingPunct="1"/>
            <a:r>
              <a:rPr lang="en-US" altLang="en-US" sz="2800" b="1">
                <a:solidFill>
                  <a:schemeClr val="hlink"/>
                </a:solidFill>
              </a:rPr>
              <a:t>??</a:t>
            </a:r>
          </a:p>
        </p:txBody>
      </p:sp>
      <p:sp>
        <p:nvSpPr>
          <p:cNvPr id="33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1784011" y="5512170"/>
            <a:ext cx="407988" cy="460547"/>
          </a:xfrm>
        </p:spPr>
        <p:txBody>
          <a:bodyPr/>
          <a:lstStyle/>
          <a:p>
            <a:fld id="{AC648D8D-735A-0A4D-B949-C28657477EF6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837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500"/>
                            </p:stCondLst>
                            <p:childTnLst>
                              <p:par>
                                <p:cTn id="4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500"/>
                            </p:stCondLst>
                            <p:childTnLst>
                              <p:par>
                                <p:cTn id="4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000"/>
                            </p:stCondLst>
                            <p:childTnLst>
                              <p:par>
                                <p:cTn id="5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500"/>
                            </p:stCondLst>
                            <p:childTnLst>
                              <p:par>
                                <p:cTn id="56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000"/>
                            </p:stCondLst>
                            <p:childTnLst>
                              <p:par>
                                <p:cTn id="6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4500"/>
                            </p:stCondLst>
                            <p:childTnLst>
                              <p:par>
                                <p:cTn id="6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0"/>
                            </p:stCondLst>
                            <p:childTnLst>
                              <p:par>
                                <p:cTn id="6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500"/>
                            </p:stCondLst>
                            <p:childTnLst>
                              <p:par>
                                <p:cTn id="72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6000"/>
                            </p:stCondLst>
                            <p:childTnLst>
                              <p:par>
                                <p:cTn id="7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6500"/>
                            </p:stCondLst>
                            <p:childTnLst>
                              <p:par>
                                <p:cTn id="8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7000"/>
                            </p:stCondLst>
                            <p:childTnLst>
                              <p:par>
                                <p:cTn id="8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7500"/>
                            </p:stCondLst>
                            <p:childTnLst>
                              <p:par>
                                <p:cTn id="88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8000"/>
                            </p:stCondLst>
                            <p:childTnLst>
                              <p:par>
                                <p:cTn id="9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8500"/>
                            </p:stCondLst>
                            <p:childTnLst>
                              <p:par>
                                <p:cTn id="9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9000"/>
                            </p:stCondLst>
                            <p:childTnLst>
                              <p:par>
                                <p:cTn id="10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9500"/>
                            </p:stCondLst>
                            <p:childTnLst>
                              <p:par>
                                <p:cTn id="10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0000"/>
                            </p:stCondLst>
                            <p:childTnLst>
                              <p:par>
                                <p:cTn id="10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10500"/>
                            </p:stCondLst>
                            <p:childTnLst>
                              <p:par>
                                <p:cTn id="11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utoUpdateAnimBg="0"/>
      <p:bldP spid="8" grpId="0" autoUpdateAnimBg="0"/>
      <p:bldP spid="10" grpId="0" autoUpdateAnimBg="0"/>
      <p:bldP spid="12" grpId="0" build="p" autoUpdateAnimBg="0" advAuto="0"/>
      <p:bldP spid="14" grpId="0" build="p" autoUpdateAnimBg="0" advAuto="0"/>
      <p:bldP spid="16" grpId="0" build="p" autoUpdateAnimBg="0" advAuto="0"/>
      <p:bldP spid="18" grpId="0" build="p" autoUpdateAnimBg="0" advAuto="0"/>
      <p:bldP spid="20" grpId="0" build="p" autoUpdateAnimBg="0" advAuto="0"/>
      <p:bldP spid="22" grpId="0" build="p" autoUpdateAnimBg="0" advAuto="0"/>
      <p:bldP spid="24" grpId="0" build="p" autoUpdateAnimBg="0" advAuto="0"/>
      <p:bldP spid="26" grpId="0" build="p" autoUpdateAnimBg="0" advAuto="0"/>
      <p:bldP spid="28" grpId="0" build="p" autoUpdateAnimBg="0" advAuto="0"/>
      <p:bldP spid="30" grpId="0" build="p" autoUpdateAnimBg="0" advAuto="0"/>
      <p:bldP spid="32" grpId="0" build="p" autoUpdateAnimBg="0" advAuto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323" y="559678"/>
            <a:ext cx="4468584" cy="4952492"/>
          </a:xfrm>
        </p:spPr>
        <p:txBody>
          <a:bodyPr/>
          <a:lstStyle/>
          <a:p>
            <a:r>
              <a:rPr lang="en-US" dirty="0" smtClean="0"/>
              <a:t>Security of a password authentication scheme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altLang="en-US" dirty="0" smtClean="0">
                <a:latin typeface="Arial" charset="0"/>
              </a:rPr>
              <a:t>Should withstand the following attacks: </a:t>
            </a:r>
          </a:p>
          <a:p>
            <a:r>
              <a:rPr lang="en-GB" b="1" u="sng" dirty="0"/>
              <a:t>Denial of Service Attacks</a:t>
            </a:r>
            <a:r>
              <a:rPr lang="en-GB" b="1" dirty="0"/>
              <a:t>: an attacker can update false </a:t>
            </a:r>
            <a:r>
              <a:rPr lang="en-GB" b="1" dirty="0" smtClean="0"/>
              <a:t>verification </a:t>
            </a:r>
            <a:r>
              <a:rPr lang="en-GB" b="1" dirty="0"/>
              <a:t>information of a legal user for the next login </a:t>
            </a:r>
            <a:r>
              <a:rPr lang="en-GB" b="1" dirty="0" smtClean="0"/>
              <a:t>phase. </a:t>
            </a:r>
            <a:endParaRPr lang="en-GB" dirty="0"/>
          </a:p>
          <a:p>
            <a:r>
              <a:rPr lang="en-GB" b="1" u="sng" dirty="0"/>
              <a:t>Forgery Attacks</a:t>
            </a:r>
            <a:r>
              <a:rPr lang="en-GB" b="1" dirty="0"/>
              <a:t> (Impersonation Attacks): an attacker attempts to modify intercepted communications to masquerade the legal user and login to the system. </a:t>
            </a:r>
            <a:endParaRPr lang="en-GB" dirty="0"/>
          </a:p>
          <a:p>
            <a:r>
              <a:rPr lang="en-GB" b="1" u="sng" dirty="0"/>
              <a:t>Parallel Session Attacks</a:t>
            </a:r>
            <a:r>
              <a:rPr lang="en-GB" b="1" dirty="0"/>
              <a:t>: without knowing a user’s password, an attacker can masquerade as the legal user by creating a valid login message out of some eavesdropped communication between the user and the server. </a:t>
            </a:r>
            <a:endParaRPr lang="en-GB" dirty="0"/>
          </a:p>
          <a:p>
            <a:r>
              <a:rPr lang="en-GB" b="1" u="sng" dirty="0"/>
              <a:t>Password Guessing Attacks</a:t>
            </a:r>
            <a:r>
              <a:rPr lang="en-GB" b="1" dirty="0"/>
              <a:t>: </a:t>
            </a:r>
            <a:r>
              <a:rPr lang="en-GB" b="1" dirty="0" smtClean="0"/>
              <a:t>an </a:t>
            </a:r>
            <a:r>
              <a:rPr lang="en-GB" b="1" dirty="0"/>
              <a:t>attacker intercepts authentication messages and stores them locally and then uses a guessed password and seeks verify the correctness of their guess using these authentication messages. </a:t>
            </a:r>
            <a:endParaRPr lang="en-GB" dirty="0"/>
          </a:p>
          <a:p>
            <a:r>
              <a:rPr lang="en-GB" b="1" u="sng" dirty="0"/>
              <a:t>Replay Attacks</a:t>
            </a:r>
            <a:r>
              <a:rPr lang="en-GB" b="1" dirty="0"/>
              <a:t>: having intercepted previous communications, an attacker can replay the intercepted messages to impersonate the legal user to login to the system. </a:t>
            </a:r>
            <a:endParaRPr lang="en-GB" dirty="0"/>
          </a:p>
        </p:txBody>
      </p:sp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1784011" y="5512170"/>
            <a:ext cx="407988" cy="460547"/>
          </a:xfrm>
        </p:spPr>
        <p:txBody>
          <a:bodyPr/>
          <a:lstStyle/>
          <a:p>
            <a:fld id="{AC648D8D-735A-0A4D-B949-C28657477EF6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5203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88913" y="1143293"/>
            <a:ext cx="7904962" cy="4268965"/>
          </a:xfrm>
        </p:spPr>
        <p:txBody>
          <a:bodyPr>
            <a:normAutofit/>
          </a:bodyPr>
          <a:lstStyle/>
          <a:p>
            <a:r>
              <a:rPr lang="en-US" sz="7200" dirty="0" smtClean="0"/>
              <a:t>Something you have: </a:t>
            </a:r>
            <a:r>
              <a:rPr lang="en-US" sz="6000" dirty="0" smtClean="0"/>
              <a:t/>
            </a:r>
            <a:br>
              <a:rPr lang="en-US" sz="6000" dirty="0" smtClean="0"/>
            </a:br>
            <a:r>
              <a:rPr lang="en-US" sz="6000" dirty="0" smtClean="0">
                <a:solidFill>
                  <a:srgbClr val="FFC000"/>
                </a:solidFill>
              </a:rPr>
              <a:t>authentication tokens</a:t>
            </a:r>
            <a:endParaRPr lang="en-US" sz="6000" dirty="0">
              <a:solidFill>
                <a:srgbClr val="FFC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784011" y="1416216"/>
            <a:ext cx="407988" cy="365125"/>
          </a:xfrm>
        </p:spPr>
        <p:txBody>
          <a:bodyPr/>
          <a:lstStyle/>
          <a:p>
            <a:fld id="{AC648D8D-735A-0A4D-B949-C28657477EF6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6365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Authentication Tokens</a:t>
            </a:r>
            <a:endParaRPr lang="en-US" sz="400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algn="ctr">
              <a:buNone/>
            </a:pPr>
            <a:r>
              <a:rPr lang="en-US" altLang="en-US" u="sng" dirty="0">
                <a:latin typeface="Arial" charset="0"/>
              </a:rPr>
              <a:t>Benefits</a:t>
            </a:r>
            <a:endParaRPr lang="en-US" altLang="en-US" dirty="0">
              <a:latin typeface="Arial" charset="0"/>
            </a:endParaRPr>
          </a:p>
          <a:p>
            <a:r>
              <a:rPr lang="en-US" altLang="en-US" dirty="0">
                <a:latin typeface="Arial" charset="0"/>
              </a:rPr>
              <a:t>Hard to attack - uses a stronger secret than you get in a typical password</a:t>
            </a:r>
          </a:p>
          <a:p>
            <a:r>
              <a:rPr lang="en-US" altLang="en-US" dirty="0">
                <a:latin typeface="Arial" charset="0"/>
              </a:rPr>
              <a:t>Hard to forge - must hack the hardware</a:t>
            </a:r>
          </a:p>
          <a:p>
            <a:r>
              <a:rPr lang="en-US" altLang="en-US" dirty="0">
                <a:latin typeface="Arial" charset="0"/>
              </a:rPr>
              <a:t>Hard to share – secret stored in hardware</a:t>
            </a:r>
          </a:p>
          <a:p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algn="ctr">
              <a:buNone/>
            </a:pPr>
            <a:r>
              <a:rPr lang="en-US" altLang="en-US" u="sng" dirty="0">
                <a:latin typeface="Arial" charset="0"/>
              </a:rPr>
              <a:t>Problems</a:t>
            </a:r>
            <a:endParaRPr lang="en-US" altLang="en-US" dirty="0">
              <a:latin typeface="Arial" charset="0"/>
            </a:endParaRPr>
          </a:p>
          <a:p>
            <a:r>
              <a:rPr lang="en-US" altLang="en-US" dirty="0">
                <a:latin typeface="Arial" charset="0"/>
              </a:rPr>
              <a:t>Expensive - must buy hardware and/or special authentication software</a:t>
            </a:r>
          </a:p>
          <a:p>
            <a:r>
              <a:rPr lang="en-US" altLang="en-US" dirty="0">
                <a:latin typeface="Arial" charset="0"/>
              </a:rPr>
              <a:t>Can be lost or stolen</a:t>
            </a:r>
          </a:p>
          <a:p>
            <a:r>
              <a:rPr lang="en-US" altLang="en-US" dirty="0">
                <a:latin typeface="Arial" charset="0"/>
              </a:rPr>
              <a:t>Risk of hardware failure</a:t>
            </a:r>
          </a:p>
          <a:p>
            <a:endParaRPr lang="en-US" dirty="0"/>
          </a:p>
        </p:txBody>
      </p:sp>
      <p:sp>
        <p:nvSpPr>
          <p:cNvPr id="6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1784011" y="5512170"/>
            <a:ext cx="407988" cy="460547"/>
          </a:xfrm>
        </p:spPr>
        <p:txBody>
          <a:bodyPr/>
          <a:lstStyle/>
          <a:p>
            <a:fld id="{AC648D8D-735A-0A4D-B949-C28657477EF6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1142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1749" y="587093"/>
            <a:ext cx="3833906" cy="1514782"/>
          </a:xfrm>
        </p:spPr>
        <p:txBody>
          <a:bodyPr>
            <a:normAutofit/>
          </a:bodyPr>
          <a:lstStyle/>
          <a:p>
            <a:r>
              <a:rPr lang="en-US" sz="4000" dirty="0" smtClean="0"/>
              <a:t>Elements of Authentication</a:t>
            </a:r>
            <a:endParaRPr lang="en-US" sz="40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0371" y="587093"/>
            <a:ext cx="7460071" cy="4766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1784011" y="5512170"/>
            <a:ext cx="407988" cy="460547"/>
          </a:xfrm>
        </p:spPr>
        <p:txBody>
          <a:bodyPr/>
          <a:lstStyle/>
          <a:p>
            <a:fld id="{AC648D8D-735A-0A4D-B949-C28657477EF6}" type="slidenum">
              <a:rPr lang="en-US" smtClean="0"/>
              <a:t>3</a:t>
            </a:fld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81081" y="2490464"/>
            <a:ext cx="3395241" cy="240562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83464" indent="-283464" algn="l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4513" indent="-271463" algn="l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Corbel" panose="020B0503020204020204" pitchFamily="34" charset="0"/>
              <a:buChar char="–"/>
              <a:defRPr sz="20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44513" indent="-193675" algn="l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283464" indent="-283464" algn="l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Corbel" panose="020B0503020204020204" pitchFamily="34" charset="0"/>
              <a:buChar char="–"/>
              <a:defRPr sz="14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83464" indent="-283464" algn="l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40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83464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83464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Arial" panose="020B0604020202020204" pitchFamily="34" charset="0"/>
              <a:buChar char="•"/>
              <a:defRPr sz="14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83464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3464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Arial" panose="020B0604020202020204" pitchFamily="34" charset="0"/>
              <a:buChar char="•"/>
              <a:defRPr sz="140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/>
              <a:t>An authentication system makes it as hard as possible for one user to masquerade as another by forging a credential.</a:t>
            </a:r>
          </a:p>
        </p:txBody>
      </p:sp>
    </p:spTree>
    <p:extLst>
      <p:ext uri="{BB962C8B-B14F-4D97-AF65-F5344CB8AC3E}">
        <p14:creationId xmlns:p14="http://schemas.microsoft.com/office/powerpoint/2010/main" val="917179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Tokens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</a:rPr>
              <a:t>Passive Tokens – the most common</a:t>
            </a:r>
          </a:p>
          <a:p>
            <a:pPr lvl="1"/>
            <a:r>
              <a:rPr lang="en-US" altLang="en-US" dirty="0">
                <a:latin typeface="Arial" charset="0"/>
              </a:rPr>
              <a:t>Stores an unchanging credential</a:t>
            </a:r>
          </a:p>
          <a:p>
            <a:pPr lvl="1"/>
            <a:r>
              <a:rPr lang="en-US" altLang="en-US" dirty="0">
                <a:latin typeface="Arial" charset="0"/>
              </a:rPr>
              <a:t>Examples: </a:t>
            </a:r>
            <a:endParaRPr lang="en-US" altLang="en-US" dirty="0" smtClean="0">
              <a:latin typeface="Arial" charset="0"/>
            </a:endParaRPr>
          </a:p>
          <a:p>
            <a:pPr lvl="2"/>
            <a:r>
              <a:rPr lang="en-US" altLang="en-US" dirty="0" smtClean="0">
                <a:latin typeface="Arial" charset="0"/>
              </a:rPr>
              <a:t>card </a:t>
            </a:r>
            <a:r>
              <a:rPr lang="en-US" altLang="en-US" dirty="0">
                <a:latin typeface="Arial" charset="0"/>
              </a:rPr>
              <a:t>keys for hotel rooms</a:t>
            </a:r>
          </a:p>
          <a:p>
            <a:pPr lvl="2"/>
            <a:r>
              <a:rPr lang="en-US" altLang="en-US" dirty="0">
                <a:latin typeface="Arial" charset="0"/>
              </a:rPr>
              <a:t>Magnetic stripes on credit cards</a:t>
            </a:r>
          </a:p>
          <a:p>
            <a:r>
              <a:rPr lang="en-US" altLang="en-US" dirty="0">
                <a:latin typeface="Arial" charset="0"/>
              </a:rPr>
              <a:t>Active Tokens – the most secure</a:t>
            </a:r>
          </a:p>
          <a:p>
            <a:pPr lvl="1"/>
            <a:r>
              <a:rPr lang="en-US" altLang="en-US" dirty="0">
                <a:latin typeface="Arial" charset="0"/>
              </a:rPr>
              <a:t>Stores a secret that generates a different credential for each login</a:t>
            </a:r>
          </a:p>
          <a:p>
            <a:pPr lvl="1"/>
            <a:r>
              <a:rPr lang="en-US" altLang="en-US" dirty="0">
                <a:latin typeface="Arial" charset="0"/>
              </a:rPr>
              <a:t>Examples: </a:t>
            </a:r>
            <a:endParaRPr lang="en-US" altLang="en-US" dirty="0" smtClean="0">
              <a:latin typeface="Arial" charset="0"/>
            </a:endParaRPr>
          </a:p>
          <a:p>
            <a:pPr lvl="2"/>
            <a:r>
              <a:rPr lang="en-US" altLang="en-US" dirty="0" smtClean="0">
                <a:latin typeface="Arial" charset="0"/>
              </a:rPr>
              <a:t>one-time </a:t>
            </a:r>
            <a:r>
              <a:rPr lang="en-US" altLang="en-US" dirty="0">
                <a:latin typeface="Arial" charset="0"/>
              </a:rPr>
              <a:t>password tokens</a:t>
            </a:r>
          </a:p>
          <a:p>
            <a:pPr lvl="2"/>
            <a:r>
              <a:rPr lang="en-US" altLang="en-US" dirty="0">
                <a:latin typeface="Arial" charset="0"/>
              </a:rPr>
              <a:t>Challenge Response tokens (older devices)</a:t>
            </a:r>
          </a:p>
          <a:p>
            <a:endParaRPr lang="en-US" dirty="0"/>
          </a:p>
        </p:txBody>
      </p:sp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1784011" y="5512170"/>
            <a:ext cx="407988" cy="460547"/>
          </a:xfrm>
        </p:spPr>
        <p:txBody>
          <a:bodyPr/>
          <a:lstStyle/>
          <a:p>
            <a:fld id="{AC648D8D-735A-0A4D-B949-C28657477EF6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6807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Challenge Response Authentication</a:t>
            </a:r>
            <a:endParaRPr lang="en-US" sz="40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411" y="1518333"/>
            <a:ext cx="7021600" cy="3552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1784011" y="5512170"/>
            <a:ext cx="407988" cy="460547"/>
          </a:xfrm>
        </p:spPr>
        <p:txBody>
          <a:bodyPr/>
          <a:lstStyle/>
          <a:p>
            <a:fld id="{AC648D8D-735A-0A4D-B949-C28657477EF6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9425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Another Crypto Building Block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</a:rPr>
              <a:t>Challenge Response is a </a:t>
            </a:r>
            <a:r>
              <a:rPr lang="en-US" altLang="en-US" u="sng" dirty="0">
                <a:latin typeface="Arial" charset="0"/>
              </a:rPr>
              <a:t>protocol</a:t>
            </a:r>
            <a:endParaRPr lang="en-US" altLang="en-US" dirty="0">
              <a:latin typeface="Arial" charset="0"/>
            </a:endParaRPr>
          </a:p>
          <a:p>
            <a:pPr lvl="1"/>
            <a:r>
              <a:rPr lang="en-US" altLang="en-US" dirty="0">
                <a:latin typeface="Arial" charset="0"/>
              </a:rPr>
              <a:t>An exchange of data to yield a shared result</a:t>
            </a:r>
          </a:p>
          <a:p>
            <a:r>
              <a:rPr lang="en-US" altLang="en-US" dirty="0">
                <a:latin typeface="Arial" charset="0"/>
              </a:rPr>
              <a:t>Four steps:</a:t>
            </a:r>
          </a:p>
          <a:p>
            <a:pPr lvl="1"/>
            <a:r>
              <a:rPr lang="en-US" altLang="en-US" dirty="0">
                <a:latin typeface="Arial" charset="0"/>
              </a:rPr>
              <a:t>Bob says, “Authenticate me!”</a:t>
            </a:r>
          </a:p>
          <a:p>
            <a:pPr lvl="1"/>
            <a:r>
              <a:rPr lang="en-US" altLang="en-US" dirty="0">
                <a:latin typeface="Arial" charset="0"/>
              </a:rPr>
              <a:t>Alice says, “The challenge is 56923”</a:t>
            </a:r>
          </a:p>
          <a:p>
            <a:pPr lvl="1"/>
            <a:r>
              <a:rPr lang="en-US" altLang="en-US" dirty="0">
                <a:latin typeface="Arial" charset="0"/>
              </a:rPr>
              <a:t>Bob calculates the response and says, “The response is 17390.”</a:t>
            </a:r>
          </a:p>
          <a:p>
            <a:pPr lvl="1"/>
            <a:r>
              <a:rPr lang="en-US" altLang="en-US" dirty="0">
                <a:latin typeface="Arial" charset="0"/>
              </a:rPr>
              <a:t>Alice checks Bob’s response against what she expected, using the same calculation</a:t>
            </a:r>
          </a:p>
          <a:p>
            <a:r>
              <a:rPr lang="en-US" altLang="en-US" dirty="0">
                <a:latin typeface="Arial" charset="0"/>
              </a:rPr>
              <a:t>Calculation relies on a shared secret</a:t>
            </a:r>
          </a:p>
          <a:p>
            <a:endParaRPr lang="en-US" dirty="0"/>
          </a:p>
        </p:txBody>
      </p:sp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1784011" y="5512170"/>
            <a:ext cx="407988" cy="460547"/>
          </a:xfrm>
        </p:spPr>
        <p:txBody>
          <a:bodyPr/>
          <a:lstStyle/>
          <a:p>
            <a:fld id="{AC648D8D-735A-0A4D-B949-C28657477EF6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06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challenge response calculation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2767" y="2894922"/>
            <a:ext cx="8029385" cy="2617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1784011" y="5512170"/>
            <a:ext cx="407988" cy="460547"/>
          </a:xfrm>
        </p:spPr>
        <p:txBody>
          <a:bodyPr/>
          <a:lstStyle/>
          <a:p>
            <a:fld id="{AC648D8D-735A-0A4D-B949-C28657477EF6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4692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one-time password token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8213" y="3035924"/>
            <a:ext cx="8349035" cy="26263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1784011" y="5512170"/>
            <a:ext cx="407988" cy="460547"/>
          </a:xfrm>
        </p:spPr>
        <p:txBody>
          <a:bodyPr/>
          <a:lstStyle/>
          <a:p>
            <a:fld id="{AC648D8D-735A-0A4D-B949-C28657477EF6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32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Token Vulnerabilities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</a:rPr>
              <a:t>Clone or borrow credential</a:t>
            </a:r>
          </a:p>
          <a:p>
            <a:pPr lvl="1"/>
            <a:r>
              <a:rPr lang="en-US" altLang="en-US" dirty="0">
                <a:latin typeface="Arial" charset="0"/>
              </a:rPr>
              <a:t>Borrowing is possible, but detectable</a:t>
            </a:r>
          </a:p>
          <a:p>
            <a:pPr lvl="1"/>
            <a:r>
              <a:rPr lang="en-US" altLang="en-US" dirty="0">
                <a:latin typeface="Arial" charset="0"/>
              </a:rPr>
              <a:t>Cloning should be impractical</a:t>
            </a:r>
          </a:p>
          <a:p>
            <a:r>
              <a:rPr lang="en-US" altLang="en-US" dirty="0">
                <a:latin typeface="Arial" charset="0"/>
              </a:rPr>
              <a:t>Sniffing and trial-and-error guessing</a:t>
            </a:r>
          </a:p>
          <a:p>
            <a:pPr lvl="1"/>
            <a:r>
              <a:rPr lang="en-US" altLang="en-US" dirty="0">
                <a:latin typeface="Arial" charset="0"/>
              </a:rPr>
              <a:t>Both should be impractical</a:t>
            </a:r>
          </a:p>
          <a:p>
            <a:r>
              <a:rPr lang="en-US" altLang="en-US" dirty="0">
                <a:latin typeface="Arial" charset="0"/>
              </a:rPr>
              <a:t>Denial of service</a:t>
            </a:r>
          </a:p>
          <a:p>
            <a:pPr lvl="1"/>
            <a:r>
              <a:rPr lang="en-US" altLang="en-US" dirty="0">
                <a:latin typeface="Arial" charset="0"/>
              </a:rPr>
              <a:t>Token may be lost, damaged, or stolen</a:t>
            </a:r>
          </a:p>
          <a:p>
            <a:r>
              <a:rPr lang="en-US" altLang="en-US" dirty="0">
                <a:latin typeface="Arial" charset="0"/>
              </a:rPr>
              <a:t>Retrieve from backup</a:t>
            </a:r>
          </a:p>
          <a:p>
            <a:pPr lvl="1"/>
            <a:r>
              <a:rPr lang="en-US" altLang="en-US" dirty="0">
                <a:latin typeface="Arial" charset="0"/>
              </a:rPr>
              <a:t>Attacker could steal the authentication database – 2011 incident with </a:t>
            </a:r>
            <a:r>
              <a:rPr lang="en-US" altLang="en-US" dirty="0" err="1" smtClean="0">
                <a:latin typeface="Arial" charset="0"/>
              </a:rPr>
              <a:t>SecurID</a:t>
            </a:r>
            <a:endParaRPr lang="en-US" altLang="en-US" dirty="0">
              <a:latin typeface="Arial" charset="0"/>
            </a:endParaRPr>
          </a:p>
          <a:p>
            <a:endParaRPr lang="en-US" dirty="0"/>
          </a:p>
        </p:txBody>
      </p:sp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1784011" y="5512170"/>
            <a:ext cx="407988" cy="460547"/>
          </a:xfrm>
        </p:spPr>
        <p:txBody>
          <a:bodyPr/>
          <a:lstStyle/>
          <a:p>
            <a:fld id="{AC648D8D-735A-0A4D-B949-C28657477EF6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2147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88913" y="1143293"/>
            <a:ext cx="7904962" cy="4268965"/>
          </a:xfrm>
        </p:spPr>
        <p:txBody>
          <a:bodyPr>
            <a:normAutofit/>
          </a:bodyPr>
          <a:lstStyle/>
          <a:p>
            <a:r>
              <a:rPr lang="en-US" sz="7200" dirty="0" smtClean="0"/>
              <a:t>Something you are: </a:t>
            </a:r>
            <a:r>
              <a:rPr lang="en-US" sz="6000" dirty="0" smtClean="0"/>
              <a:t/>
            </a:r>
            <a:br>
              <a:rPr lang="en-US" sz="6000" dirty="0" smtClean="0"/>
            </a:br>
            <a:r>
              <a:rPr lang="en-US" sz="6000" dirty="0" smtClean="0">
                <a:solidFill>
                  <a:srgbClr val="FFC000"/>
                </a:solidFill>
              </a:rPr>
              <a:t>biometric authentication</a:t>
            </a:r>
            <a:endParaRPr lang="en-US" sz="6000" dirty="0">
              <a:solidFill>
                <a:srgbClr val="FFC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784011" y="1416216"/>
            <a:ext cx="407988" cy="365125"/>
          </a:xfrm>
        </p:spPr>
        <p:txBody>
          <a:bodyPr/>
          <a:lstStyle/>
          <a:p>
            <a:fld id="{AC648D8D-735A-0A4D-B949-C28657477EF6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6365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Biometric Authentication</a:t>
            </a:r>
            <a:endParaRPr lang="en-US" sz="4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016" y="2194560"/>
            <a:ext cx="5731286" cy="31753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5116" y="379164"/>
            <a:ext cx="4244340" cy="283012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5116" y="3410458"/>
            <a:ext cx="4244340" cy="3183255"/>
          </a:xfrm>
          <a:prstGeom prst="rect">
            <a:avLst/>
          </a:prstGeom>
        </p:spPr>
      </p:pic>
      <p:sp>
        <p:nvSpPr>
          <p:cNvPr id="7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1784011" y="5512170"/>
            <a:ext cx="407988" cy="460547"/>
          </a:xfrm>
        </p:spPr>
        <p:txBody>
          <a:bodyPr/>
          <a:lstStyle/>
          <a:p>
            <a:fld id="{AC648D8D-735A-0A4D-B949-C28657477EF6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869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Elements of Biometric Authentication</a:t>
            </a:r>
            <a:endParaRPr lang="en-US" sz="4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631" y="2481072"/>
            <a:ext cx="8382000" cy="354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1784011" y="5512170"/>
            <a:ext cx="407988" cy="460547"/>
          </a:xfrm>
        </p:spPr>
        <p:txBody>
          <a:bodyPr/>
          <a:lstStyle/>
          <a:p>
            <a:fld id="{AC648D8D-735A-0A4D-B949-C28657477EF6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0624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Biometric Accuracy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</a:rPr>
              <a:t>Two types of errors</a:t>
            </a:r>
          </a:p>
          <a:p>
            <a:pPr lvl="1"/>
            <a:r>
              <a:rPr lang="en-US" altLang="en-US" dirty="0">
                <a:latin typeface="Arial" charset="0"/>
              </a:rPr>
              <a:t>False acceptance – incorrectly detects a match with a credential and the database</a:t>
            </a:r>
          </a:p>
          <a:p>
            <a:pPr lvl="1"/>
            <a:r>
              <a:rPr lang="en-US" altLang="en-US" dirty="0">
                <a:latin typeface="Arial" charset="0"/>
              </a:rPr>
              <a:t>False rejection – fails to detect a match between a credential and the database</a:t>
            </a:r>
          </a:p>
          <a:p>
            <a:r>
              <a:rPr lang="en-US" altLang="en-US" dirty="0">
                <a:latin typeface="Arial" charset="0"/>
              </a:rPr>
              <a:t>False Acceptance Rate (FAR)</a:t>
            </a:r>
          </a:p>
          <a:p>
            <a:pPr lvl="1"/>
            <a:r>
              <a:rPr lang="en-US" altLang="en-US" dirty="0">
                <a:latin typeface="Arial" charset="0"/>
              </a:rPr>
              <a:t>Likelihood of incorrectly authenticating someone as an authorized user</a:t>
            </a:r>
          </a:p>
          <a:p>
            <a:pPr lvl="2"/>
            <a:r>
              <a:rPr lang="en-US" altLang="en-US" dirty="0">
                <a:latin typeface="Arial" charset="0"/>
              </a:rPr>
              <a:t>Average attack space = 1 / (2 x A</a:t>
            </a:r>
            <a:r>
              <a:rPr lang="en-US" altLang="en-US" baseline="-25000" dirty="0">
                <a:latin typeface="Arial" charset="0"/>
              </a:rPr>
              <a:t>FAR</a:t>
            </a:r>
            <a:r>
              <a:rPr lang="en-US" altLang="en-US" dirty="0">
                <a:latin typeface="Arial" charset="0"/>
              </a:rPr>
              <a:t>)</a:t>
            </a:r>
          </a:p>
          <a:p>
            <a:r>
              <a:rPr lang="en-US" altLang="en-US" dirty="0">
                <a:latin typeface="Arial" charset="0"/>
              </a:rPr>
              <a:t>False Rejection Rate (FRR) – denial of service</a:t>
            </a:r>
          </a:p>
          <a:p>
            <a:endParaRPr lang="en-US" dirty="0"/>
          </a:p>
        </p:txBody>
      </p:sp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1784011" y="5512170"/>
            <a:ext cx="407988" cy="460547"/>
          </a:xfrm>
        </p:spPr>
        <p:txBody>
          <a:bodyPr/>
          <a:lstStyle/>
          <a:p>
            <a:fld id="{AC648D8D-735A-0A4D-B949-C28657477EF6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3080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Authentication Factors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Something you know</a:t>
            </a:r>
          </a:p>
          <a:p>
            <a:pPr lvl="1"/>
            <a:r>
              <a:rPr lang="en-US" dirty="0" smtClean="0"/>
              <a:t>Password or Pin</a:t>
            </a:r>
          </a:p>
          <a:p>
            <a:r>
              <a:rPr lang="en-US" dirty="0"/>
              <a:t>Something you have</a:t>
            </a:r>
          </a:p>
          <a:p>
            <a:pPr lvl="1"/>
            <a:r>
              <a:rPr lang="en-US" dirty="0"/>
              <a:t>Key or token</a:t>
            </a:r>
          </a:p>
          <a:p>
            <a:r>
              <a:rPr lang="en-US" dirty="0" smtClean="0"/>
              <a:t>Something you are</a:t>
            </a:r>
          </a:p>
          <a:p>
            <a:pPr lvl="1"/>
            <a:r>
              <a:rPr lang="en-US" dirty="0" smtClean="0"/>
              <a:t>Personal trait</a:t>
            </a:r>
          </a:p>
        </p:txBody>
      </p:sp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1784011" y="5512170"/>
            <a:ext cx="407988" cy="460547"/>
          </a:xfrm>
        </p:spPr>
        <p:txBody>
          <a:bodyPr/>
          <a:lstStyle/>
          <a:p>
            <a:fld id="{AC648D8D-735A-0A4D-B949-C28657477EF6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645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Biometric Vulnerabilities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</a:rPr>
              <a:t>Clone or borrow credential – often </a:t>
            </a:r>
          </a:p>
          <a:p>
            <a:pPr lvl="1"/>
            <a:r>
              <a:rPr lang="en-US" altLang="en-US" dirty="0">
                <a:latin typeface="Arial" charset="0"/>
              </a:rPr>
              <a:t>Demonstrated many times with fingerprints, faces, voices, etc.</a:t>
            </a:r>
          </a:p>
          <a:p>
            <a:r>
              <a:rPr lang="en-US" altLang="en-US" dirty="0">
                <a:latin typeface="Arial" charset="0"/>
              </a:rPr>
              <a:t>Sniff the credential and replay – often </a:t>
            </a:r>
          </a:p>
          <a:p>
            <a:pPr lvl="1"/>
            <a:r>
              <a:rPr lang="en-US" altLang="en-US" dirty="0">
                <a:latin typeface="Arial" charset="0"/>
              </a:rPr>
              <a:t>Possible in networked and remote systems</a:t>
            </a:r>
          </a:p>
          <a:p>
            <a:r>
              <a:rPr lang="en-US" altLang="en-US" dirty="0">
                <a:latin typeface="Arial" charset="0"/>
              </a:rPr>
              <a:t>Trial and error guessing – slight </a:t>
            </a:r>
          </a:p>
          <a:p>
            <a:pPr lvl="1"/>
            <a:r>
              <a:rPr lang="en-US" altLang="en-US" dirty="0">
                <a:latin typeface="Arial" charset="0"/>
              </a:rPr>
              <a:t>Requires a team of attackers</a:t>
            </a:r>
          </a:p>
          <a:p>
            <a:r>
              <a:rPr lang="en-US" altLang="en-US" dirty="0">
                <a:latin typeface="Arial" charset="0"/>
              </a:rPr>
              <a:t>Denial of service – possible </a:t>
            </a:r>
          </a:p>
          <a:p>
            <a:r>
              <a:rPr lang="en-US" altLang="en-US" dirty="0">
                <a:latin typeface="Arial" charset="0"/>
              </a:rPr>
              <a:t>Retrieve from backup – possible 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455" y="2023910"/>
            <a:ext cx="4524298" cy="2024028"/>
          </a:xfrm>
          <a:prstGeom prst="rect">
            <a:avLst/>
          </a:prstGeom>
        </p:spPr>
      </p:pic>
      <p:sp>
        <p:nvSpPr>
          <p:cNvPr id="5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1784011" y="5512170"/>
            <a:ext cx="407988" cy="460547"/>
          </a:xfrm>
        </p:spPr>
        <p:txBody>
          <a:bodyPr/>
          <a:lstStyle/>
          <a:p>
            <a:fld id="{AC648D8D-735A-0A4D-B949-C28657477EF6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2569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88913" y="1143293"/>
            <a:ext cx="7904962" cy="4268965"/>
          </a:xfrm>
        </p:spPr>
        <p:txBody>
          <a:bodyPr>
            <a:normAutofit fontScale="90000"/>
          </a:bodyPr>
          <a:lstStyle/>
          <a:p>
            <a:r>
              <a:rPr lang="en-US" sz="7200" dirty="0" smtClean="0"/>
              <a:t>Security Threat Environments </a:t>
            </a:r>
            <a:r>
              <a:rPr lang="en-US" sz="6000" dirty="0" smtClean="0"/>
              <a:t/>
            </a:r>
            <a:br>
              <a:rPr lang="en-US" sz="6000" dirty="0" smtClean="0"/>
            </a:br>
            <a:endParaRPr lang="en-US" sz="6000" dirty="0">
              <a:solidFill>
                <a:srgbClr val="FFC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784011" y="1416216"/>
            <a:ext cx="407988" cy="365125"/>
          </a:xfrm>
        </p:spPr>
        <p:txBody>
          <a:bodyPr/>
          <a:lstStyle/>
          <a:p>
            <a:fld id="{AC648D8D-735A-0A4D-B949-C28657477EF6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6365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1"/>
          <p:cNvSpPr>
            <a:spLocks noGrp="1"/>
          </p:cNvSpPr>
          <p:nvPr>
            <p:ph type="title"/>
          </p:nvPr>
        </p:nvSpPr>
        <p:spPr>
          <a:xfrm>
            <a:off x="762000" y="559678"/>
            <a:ext cx="4419600" cy="4952492"/>
          </a:xfrm>
        </p:spPr>
        <p:txBody>
          <a:bodyPr/>
          <a:lstStyle/>
          <a:p>
            <a:pPr eaLnBrk="1" hangingPunct="1"/>
            <a:r>
              <a:rPr lang="en-US" altLang="en-US" dirty="0" smtClean="0">
                <a:latin typeface="Arial" charset="0"/>
                <a:ea typeface="ＭＳ Ｐゴシック" pitchFamily="34" charset="-128"/>
              </a:rPr>
              <a:t>Authentication Policy and Requirements</a:t>
            </a:r>
          </a:p>
        </p:txBody>
      </p:sp>
      <p:sp>
        <p:nvSpPr>
          <p:cNvPr id="3891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>
                <a:latin typeface="Arial" charset="0"/>
                <a:ea typeface="ＭＳ Ｐゴシック" pitchFamily="34" charset="-128"/>
              </a:rPr>
              <a:t>Constructing a policy for an isolated computer</a:t>
            </a:r>
          </a:p>
          <a:p>
            <a:pPr eaLnBrk="1" hangingPunct="1"/>
            <a:r>
              <a:rPr lang="en-US" altLang="en-US" dirty="0" smtClean="0">
                <a:latin typeface="Arial" charset="0"/>
                <a:ea typeface="ＭＳ Ｐゴシック" pitchFamily="34" charset="-128"/>
              </a:rPr>
              <a:t>Answer these questions:</a:t>
            </a:r>
          </a:p>
          <a:p>
            <a:pPr lvl="1" eaLnBrk="1" hangingPunct="1"/>
            <a:r>
              <a:rPr lang="en-US" altLang="en-US" dirty="0" smtClean="0">
                <a:latin typeface="Arial" charset="0"/>
                <a:ea typeface="ＭＳ Ｐゴシック" pitchFamily="34" charset="-128"/>
              </a:rPr>
              <a:t>Is the computer used at home, at work, or both?</a:t>
            </a:r>
          </a:p>
          <a:p>
            <a:pPr lvl="1" eaLnBrk="1" hangingPunct="1"/>
            <a:r>
              <a:rPr lang="en-US" altLang="en-US" dirty="0" smtClean="0">
                <a:latin typeface="Arial" charset="0"/>
                <a:ea typeface="ＭＳ Ｐゴシック" pitchFamily="34" charset="-128"/>
              </a:rPr>
              <a:t>For each environment, are there threats?</a:t>
            </a:r>
          </a:p>
          <a:p>
            <a:pPr lvl="1" eaLnBrk="1" hangingPunct="1"/>
            <a:r>
              <a:rPr lang="en-US" altLang="en-US" dirty="0" smtClean="0">
                <a:latin typeface="Arial" charset="0"/>
                <a:ea typeface="ＭＳ Ｐゴシック" pitchFamily="34" charset="-128"/>
              </a:rPr>
              <a:t>For each threat, is it a </a:t>
            </a:r>
            <a:r>
              <a:rPr lang="en-US" altLang="en-US" u="sng" dirty="0" smtClean="0">
                <a:latin typeface="Arial" charset="0"/>
                <a:ea typeface="ＭＳ Ｐゴシック" pitchFamily="34" charset="-128"/>
              </a:rPr>
              <a:t>weak</a:t>
            </a:r>
            <a:r>
              <a:rPr lang="en-US" altLang="en-US" dirty="0" smtClean="0">
                <a:latin typeface="Arial" charset="0"/>
                <a:ea typeface="ＭＳ Ｐゴシック" pitchFamily="34" charset="-128"/>
              </a:rPr>
              <a:t> or </a:t>
            </a:r>
            <a:r>
              <a:rPr lang="en-US" altLang="en-US" u="sng" dirty="0" smtClean="0">
                <a:latin typeface="Arial" charset="0"/>
                <a:ea typeface="ＭＳ Ｐゴシック" pitchFamily="34" charset="-128"/>
              </a:rPr>
              <a:t>strong</a:t>
            </a:r>
            <a:r>
              <a:rPr lang="en-US" altLang="en-US" dirty="0" smtClean="0">
                <a:latin typeface="Arial" charset="0"/>
                <a:ea typeface="ＭＳ Ｐゴシック" pitchFamily="34" charset="-128"/>
              </a:rPr>
              <a:t> threat?</a:t>
            </a:r>
          </a:p>
          <a:p>
            <a:pPr eaLnBrk="1" hangingPunct="1"/>
            <a:r>
              <a:rPr lang="en-US" altLang="en-US" i="1" dirty="0" smtClean="0">
                <a:latin typeface="Arial" charset="0"/>
                <a:ea typeface="ＭＳ Ｐゴシック" pitchFamily="34" charset="-128"/>
              </a:rPr>
              <a:t>Weak</a:t>
            </a:r>
            <a:r>
              <a:rPr lang="en-US" altLang="en-US" dirty="0" smtClean="0">
                <a:latin typeface="Arial" charset="0"/>
                <a:ea typeface="ＭＳ Ｐゴシック" pitchFamily="34" charset="-128"/>
              </a:rPr>
              <a:t> threat: Might make an opportunistic attack on a vulnerable computer.</a:t>
            </a:r>
          </a:p>
          <a:p>
            <a:pPr eaLnBrk="1" hangingPunct="1"/>
            <a:r>
              <a:rPr lang="en-US" altLang="en-US" i="1" dirty="0" smtClean="0">
                <a:latin typeface="Arial" charset="0"/>
                <a:ea typeface="ＭＳ Ｐゴシック" pitchFamily="34" charset="-128"/>
              </a:rPr>
              <a:t>Strong</a:t>
            </a:r>
            <a:r>
              <a:rPr lang="en-US" altLang="en-US" dirty="0" smtClean="0">
                <a:latin typeface="Arial" charset="0"/>
                <a:ea typeface="ＭＳ Ｐゴシック" pitchFamily="34" charset="-128"/>
              </a:rPr>
              <a:t> threat: Will spend time and effort on an attack, if unlikely to be detected and/or caught</a:t>
            </a:r>
          </a:p>
        </p:txBody>
      </p:sp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1784011" y="5512170"/>
            <a:ext cx="407988" cy="460547"/>
          </a:xfrm>
        </p:spPr>
        <p:txBody>
          <a:bodyPr/>
          <a:lstStyle/>
          <a:p>
            <a:fld id="{AC648D8D-735A-0A4D-B949-C28657477EF6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6648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1"/>
          <p:cNvSpPr>
            <a:spLocks noGrp="1"/>
          </p:cNvSpPr>
          <p:nvPr>
            <p:ph type="title"/>
          </p:nvPr>
        </p:nvSpPr>
        <p:spPr>
          <a:xfrm>
            <a:off x="423081" y="559678"/>
            <a:ext cx="4172825" cy="4952492"/>
          </a:xfrm>
        </p:spPr>
        <p:txBody>
          <a:bodyPr/>
          <a:lstStyle/>
          <a:p>
            <a:pPr eaLnBrk="1" hangingPunct="1"/>
            <a:r>
              <a:rPr lang="en-US" altLang="en-US" dirty="0" smtClean="0">
                <a:latin typeface="Arial" charset="0"/>
                <a:ea typeface="ＭＳ Ｐゴシック" pitchFamily="34" charset="-128"/>
              </a:rPr>
              <a:t>Weak Threat Environments</a:t>
            </a:r>
          </a:p>
        </p:txBody>
      </p:sp>
      <p:sp>
        <p:nvSpPr>
          <p:cNvPr id="4096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smtClean="0">
                <a:latin typeface="Arial" charset="0"/>
                <a:ea typeface="ＭＳ Ｐゴシック" pitchFamily="34" charset="-128"/>
              </a:rPr>
              <a:t>At Home</a:t>
            </a:r>
          </a:p>
          <a:p>
            <a:pPr lvl="1" eaLnBrk="1" hangingPunct="1"/>
            <a:r>
              <a:rPr lang="en-US" altLang="en-US" smtClean="0">
                <a:latin typeface="Arial" charset="0"/>
                <a:ea typeface="ＭＳ Ｐゴシック" pitchFamily="34" charset="-128"/>
              </a:rPr>
              <a:t>Avoid opportunities for shoulder surfing</a:t>
            </a:r>
          </a:p>
          <a:p>
            <a:pPr lvl="1" eaLnBrk="1" hangingPunct="1"/>
            <a:r>
              <a:rPr lang="en-US" altLang="en-US" smtClean="0">
                <a:latin typeface="Arial" charset="0"/>
                <a:ea typeface="ＭＳ Ｐゴシック" pitchFamily="34" charset="-128"/>
              </a:rPr>
              <a:t>Do not write down passwords that are at risk of being stolen</a:t>
            </a:r>
          </a:p>
          <a:p>
            <a:pPr lvl="1" eaLnBrk="1" hangingPunct="1"/>
            <a:r>
              <a:rPr lang="en-US" altLang="en-US" smtClean="0">
                <a:latin typeface="Arial" charset="0"/>
                <a:ea typeface="ＭＳ Ｐゴシック" pitchFamily="34" charset="-128"/>
              </a:rPr>
              <a:t>Passwords should be hard to guess and easy to remember</a:t>
            </a:r>
          </a:p>
          <a:p>
            <a:pPr eaLnBrk="1" hangingPunct="1"/>
            <a:r>
              <a:rPr lang="en-US" altLang="en-US" smtClean="0">
                <a:latin typeface="Arial" charset="0"/>
                <a:ea typeface="ＭＳ Ｐゴシック" pitchFamily="34" charset="-128"/>
              </a:rPr>
              <a:t>At Work – similar to home, </a:t>
            </a:r>
            <a:r>
              <a:rPr lang="en-US" altLang="en-US" u="sng" smtClean="0">
                <a:latin typeface="Arial" charset="0"/>
                <a:ea typeface="ＭＳ Ｐゴシック" pitchFamily="34" charset="-128"/>
              </a:rPr>
              <a:t>except</a:t>
            </a:r>
            <a:r>
              <a:rPr lang="en-US" altLang="en-US" smtClean="0">
                <a:latin typeface="Arial" charset="0"/>
                <a:ea typeface="ＭＳ Ｐゴシック" pitchFamily="34" charset="-128"/>
              </a:rPr>
              <a:t>:</a:t>
            </a:r>
          </a:p>
          <a:p>
            <a:pPr lvl="1" eaLnBrk="1" hangingPunct="1"/>
            <a:r>
              <a:rPr lang="en-US" altLang="en-US" smtClean="0">
                <a:latin typeface="Arial" charset="0"/>
                <a:ea typeface="ＭＳ Ｐゴシック" pitchFamily="34" charset="-128"/>
              </a:rPr>
              <a:t>Passwords may be written down as long as the user keeps physical possession of the list</a:t>
            </a:r>
          </a:p>
          <a:p>
            <a:pPr lvl="1" eaLnBrk="1" hangingPunct="1"/>
            <a:r>
              <a:rPr lang="en-US" altLang="en-US" smtClean="0">
                <a:latin typeface="Arial" charset="0"/>
                <a:ea typeface="ＭＳ Ｐゴシック" pitchFamily="34" charset="-128"/>
              </a:rPr>
              <a:t>Authentication tokens may be used</a:t>
            </a:r>
          </a:p>
        </p:txBody>
      </p:sp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1784011" y="5512170"/>
            <a:ext cx="407988" cy="460547"/>
          </a:xfrm>
        </p:spPr>
        <p:txBody>
          <a:bodyPr/>
          <a:lstStyle/>
          <a:p>
            <a:fld id="{AC648D8D-735A-0A4D-B949-C28657477EF6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6163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>
                <a:latin typeface="Arial" charset="0"/>
                <a:ea typeface="ＭＳ Ｐゴシック" pitchFamily="34" charset="-128"/>
              </a:rPr>
              <a:t>Strong Threat Environment</a:t>
            </a:r>
          </a:p>
        </p:txBody>
      </p:sp>
      <p:sp>
        <p:nvSpPr>
          <p:cNvPr id="4198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smtClean="0">
                <a:latin typeface="Arial" charset="0"/>
                <a:ea typeface="ＭＳ Ｐゴシック" pitchFamily="34" charset="-128"/>
              </a:rPr>
              <a:t>Using Passwords</a:t>
            </a:r>
          </a:p>
          <a:p>
            <a:pPr lvl="1" eaLnBrk="1" hangingPunct="1"/>
            <a:r>
              <a:rPr lang="en-US" altLang="en-US" smtClean="0">
                <a:latin typeface="Arial" charset="0"/>
                <a:ea typeface="ＭＳ Ｐゴシック" pitchFamily="34" charset="-128"/>
              </a:rPr>
              <a:t>System should track failed password guesses to try to detect guessing attacks</a:t>
            </a:r>
          </a:p>
          <a:p>
            <a:pPr lvl="1" eaLnBrk="1" hangingPunct="1"/>
            <a:r>
              <a:rPr lang="en-US" altLang="en-US" smtClean="0">
                <a:latin typeface="Arial" charset="0"/>
                <a:ea typeface="ＭＳ Ｐゴシック" pitchFamily="34" charset="-128"/>
              </a:rPr>
              <a:t>Protect against keyboard sniffers</a:t>
            </a:r>
          </a:p>
          <a:p>
            <a:pPr lvl="1" eaLnBrk="1" hangingPunct="1"/>
            <a:r>
              <a:rPr lang="en-US" altLang="en-US" smtClean="0">
                <a:latin typeface="Arial" charset="0"/>
                <a:ea typeface="ＭＳ Ｐゴシック" pitchFamily="34" charset="-128"/>
              </a:rPr>
              <a:t>Pick passwords that resist off-line attacks</a:t>
            </a:r>
          </a:p>
          <a:p>
            <a:pPr lvl="1" eaLnBrk="1" hangingPunct="1"/>
            <a:r>
              <a:rPr lang="en-US" altLang="en-US" smtClean="0">
                <a:latin typeface="Arial" charset="0"/>
                <a:ea typeface="ＭＳ Ｐゴシック" pitchFamily="34" charset="-128"/>
              </a:rPr>
              <a:t>The system should provide </a:t>
            </a:r>
            <a:r>
              <a:rPr lang="ja-JP" altLang="en-US" smtClean="0">
                <a:latin typeface="Arial" charset="0"/>
                <a:ea typeface="ＭＳ Ｐゴシック" pitchFamily="34" charset="-128"/>
              </a:rPr>
              <a:t>“</a:t>
            </a:r>
            <a:r>
              <a:rPr lang="en-US" altLang="ja-JP" smtClean="0">
                <a:latin typeface="Arial" charset="0"/>
                <a:ea typeface="ＭＳ Ｐゴシック" pitchFamily="34" charset="-128"/>
              </a:rPr>
              <a:t>secure attention</a:t>
            </a:r>
            <a:r>
              <a:rPr lang="ja-JP" altLang="en-US" smtClean="0">
                <a:latin typeface="Arial" charset="0"/>
                <a:ea typeface="ＭＳ Ｐゴシック" pitchFamily="34" charset="-128"/>
              </a:rPr>
              <a:t>”</a:t>
            </a:r>
            <a:endParaRPr lang="en-US" altLang="ja-JP" smtClean="0">
              <a:latin typeface="Arial" charset="0"/>
              <a:ea typeface="ＭＳ Ｐゴシック" pitchFamily="34" charset="-128"/>
            </a:endParaRPr>
          </a:p>
          <a:p>
            <a:pPr eaLnBrk="1" hangingPunct="1"/>
            <a:r>
              <a:rPr lang="en-US" altLang="en-US" smtClean="0">
                <a:latin typeface="Arial" charset="0"/>
                <a:ea typeface="ＭＳ Ｐゴシック" pitchFamily="34" charset="-128"/>
              </a:rPr>
              <a:t>Other options:</a:t>
            </a:r>
          </a:p>
          <a:p>
            <a:pPr lvl="1" eaLnBrk="1" hangingPunct="1"/>
            <a:r>
              <a:rPr lang="en-US" altLang="en-US" smtClean="0">
                <a:latin typeface="Arial" charset="0"/>
                <a:ea typeface="ＭＳ Ｐゴシック" pitchFamily="34" charset="-128"/>
              </a:rPr>
              <a:t>Passwords plus tokens (Not for home use)</a:t>
            </a:r>
          </a:p>
          <a:p>
            <a:pPr lvl="1" eaLnBrk="1" hangingPunct="1"/>
            <a:r>
              <a:rPr lang="en-US" altLang="en-US" smtClean="0">
                <a:latin typeface="Arial" charset="0"/>
                <a:ea typeface="ＭＳ Ｐゴシック" pitchFamily="34" charset="-128"/>
              </a:rPr>
              <a:t>Passwords plus biometrics</a:t>
            </a:r>
          </a:p>
        </p:txBody>
      </p:sp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1784011" y="5512170"/>
            <a:ext cx="407988" cy="460547"/>
          </a:xfrm>
        </p:spPr>
        <p:txBody>
          <a:bodyPr/>
          <a:lstStyle/>
          <a:p>
            <a:fld id="{AC648D8D-735A-0A4D-B949-C28657477EF6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4188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>
                <a:latin typeface="Arial" charset="0"/>
                <a:ea typeface="ＭＳ Ｐゴシック" pitchFamily="34" charset="-128"/>
              </a:rPr>
              <a:t>Password Selection and Handling</a:t>
            </a:r>
          </a:p>
        </p:txBody>
      </p:sp>
      <p:sp>
        <p:nvSpPr>
          <p:cNvPr id="4301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smtClean="0">
                <a:latin typeface="Arial" charset="0"/>
                <a:ea typeface="ＭＳ Ｐゴシック" pitchFamily="34" charset="-128"/>
              </a:rPr>
              <a:t>Password selection</a:t>
            </a:r>
          </a:p>
          <a:p>
            <a:pPr lvl="1" eaLnBrk="1" hangingPunct="1"/>
            <a:r>
              <a:rPr lang="en-US" altLang="en-US" smtClean="0">
                <a:latin typeface="Arial" charset="0"/>
                <a:ea typeface="ＭＳ Ｐゴシック" pitchFamily="34" charset="-128"/>
              </a:rPr>
              <a:t>Choose passwords according to the risk faced by the assets it protects</a:t>
            </a:r>
          </a:p>
          <a:p>
            <a:pPr lvl="2" eaLnBrk="1" hangingPunct="1"/>
            <a:r>
              <a:rPr lang="en-US" altLang="en-US" smtClean="0">
                <a:latin typeface="Arial" charset="0"/>
                <a:ea typeface="ＭＳ Ｐゴシック" pitchFamily="34" charset="-128"/>
              </a:rPr>
              <a:t>Pick strong passwords for valuable assets</a:t>
            </a:r>
          </a:p>
          <a:p>
            <a:pPr lvl="1" eaLnBrk="1" hangingPunct="1"/>
            <a:r>
              <a:rPr lang="en-US" altLang="en-US" smtClean="0">
                <a:latin typeface="Arial" charset="0"/>
                <a:ea typeface="ＭＳ Ｐゴシック" pitchFamily="34" charset="-128"/>
              </a:rPr>
              <a:t>Use different passwords to protect different types of assets (if you reuse passwords)</a:t>
            </a:r>
          </a:p>
          <a:p>
            <a:pPr eaLnBrk="1" hangingPunct="1"/>
            <a:r>
              <a:rPr lang="en-US" altLang="en-US" smtClean="0">
                <a:latin typeface="Arial" charset="0"/>
                <a:ea typeface="ＭＳ Ｐゴシック" pitchFamily="34" charset="-128"/>
              </a:rPr>
              <a:t>Password protection</a:t>
            </a:r>
          </a:p>
          <a:p>
            <a:pPr lvl="1" eaLnBrk="1" hangingPunct="1"/>
            <a:r>
              <a:rPr lang="en-US" altLang="en-US" smtClean="0">
                <a:latin typeface="Arial" charset="0"/>
                <a:ea typeface="ＭＳ Ｐゴシック" pitchFamily="34" charset="-128"/>
              </a:rPr>
              <a:t>Keep an electronic, password-protected list</a:t>
            </a:r>
          </a:p>
          <a:p>
            <a:pPr lvl="1" eaLnBrk="1" hangingPunct="1"/>
            <a:r>
              <a:rPr lang="en-US" altLang="en-US" smtClean="0">
                <a:latin typeface="Arial" charset="0"/>
                <a:ea typeface="ＭＳ Ｐゴシック" pitchFamily="34" charset="-128"/>
              </a:rPr>
              <a:t>Keep a paper list of less critical passwords</a:t>
            </a:r>
          </a:p>
          <a:p>
            <a:pPr lvl="1" eaLnBrk="1" hangingPunct="1"/>
            <a:r>
              <a:rPr lang="en-US" altLang="en-US" smtClean="0">
                <a:latin typeface="Arial" charset="0"/>
                <a:ea typeface="ＭＳ Ｐゴシック" pitchFamily="34" charset="-128"/>
              </a:rPr>
              <a:t>Lock up a list of essential passwords safely</a:t>
            </a:r>
          </a:p>
        </p:txBody>
      </p:sp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1784011" y="5512170"/>
            <a:ext cx="407988" cy="460547"/>
          </a:xfrm>
        </p:spPr>
        <p:txBody>
          <a:bodyPr/>
          <a:lstStyle/>
          <a:p>
            <a:fld id="{AC648D8D-735A-0A4D-B949-C28657477EF6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071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>
          <a:xfrm>
            <a:off x="516889" y="840475"/>
            <a:ext cx="3251547" cy="1965278"/>
          </a:xfrm>
        </p:spPr>
        <p:txBody>
          <a:bodyPr>
            <a:normAutofit/>
          </a:bodyPr>
          <a:lstStyle/>
          <a:p>
            <a:r>
              <a:rPr lang="en-AU" altLang="en-US" dirty="0" smtClean="0"/>
              <a:t>Kerberos Overview</a:t>
            </a:r>
          </a:p>
        </p:txBody>
      </p:sp>
      <p:pic>
        <p:nvPicPr>
          <p:cNvPr id="49155" name="Picture 6" descr="Ch14. Kerberos.pdf                                             002F6F4DMacintosh HD                   B83AE914: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33" b="9265"/>
          <a:stretch>
            <a:fillRect/>
          </a:stretch>
        </p:blipFill>
        <p:spPr bwMode="auto">
          <a:xfrm>
            <a:off x="3920836" y="840475"/>
            <a:ext cx="7676380" cy="4893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1784011" y="5512170"/>
            <a:ext cx="407988" cy="460547"/>
          </a:xfrm>
        </p:spPr>
        <p:txBody>
          <a:bodyPr/>
          <a:lstStyle/>
          <a:p>
            <a:fld id="{AC648D8D-735A-0A4D-B949-C28657477EF6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4626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en-US" smtClean="0"/>
              <a:t>Kerberos Realms</a:t>
            </a:r>
          </a:p>
        </p:txBody>
      </p:sp>
      <p:sp>
        <p:nvSpPr>
          <p:cNvPr id="50179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mtClean="0"/>
              <a:t>A Kerberos environment consists of:</a:t>
            </a:r>
          </a:p>
          <a:p>
            <a:pPr lvl="1"/>
            <a:r>
              <a:rPr lang="en-US" altLang="en-US" smtClean="0"/>
              <a:t>a Kerberos server</a:t>
            </a:r>
          </a:p>
          <a:p>
            <a:pPr lvl="1"/>
            <a:r>
              <a:rPr lang="en-US" altLang="en-US" smtClean="0"/>
              <a:t>a number of clients, all registered with server</a:t>
            </a:r>
          </a:p>
          <a:p>
            <a:pPr lvl="1"/>
            <a:r>
              <a:rPr lang="en-US" altLang="en-US" smtClean="0"/>
              <a:t>application servers, sharing keys with server</a:t>
            </a:r>
          </a:p>
          <a:p>
            <a:r>
              <a:rPr lang="en-US" altLang="en-US" smtClean="0"/>
              <a:t>This is termed a realm</a:t>
            </a:r>
          </a:p>
          <a:p>
            <a:pPr lvl="1"/>
            <a:r>
              <a:rPr lang="en-US" altLang="en-US" smtClean="0"/>
              <a:t>typically a single administrative domain</a:t>
            </a:r>
          </a:p>
          <a:p>
            <a:r>
              <a:rPr lang="en-US" altLang="en-US" smtClean="0"/>
              <a:t>If have multiple realms, their Kerberos servers must share keys and trust </a:t>
            </a:r>
            <a:endParaRPr lang="en-AU" altLang="en-US" smtClean="0"/>
          </a:p>
        </p:txBody>
      </p:sp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1784011" y="5512170"/>
            <a:ext cx="407988" cy="460547"/>
          </a:xfrm>
        </p:spPr>
        <p:txBody>
          <a:bodyPr/>
          <a:lstStyle/>
          <a:p>
            <a:fld id="{AC648D8D-735A-0A4D-B949-C28657477EF6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9426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609600" y="431042"/>
            <a:ext cx="3948752" cy="2694296"/>
          </a:xfrm>
        </p:spPr>
        <p:txBody>
          <a:bodyPr>
            <a:normAutofit/>
          </a:bodyPr>
          <a:lstStyle/>
          <a:p>
            <a:r>
              <a:rPr lang="en-US" altLang="en-US" dirty="0" smtClean="0"/>
              <a:t>When NOT Use Kerberos</a:t>
            </a:r>
          </a:p>
        </p:txBody>
      </p:sp>
      <p:sp>
        <p:nvSpPr>
          <p:cNvPr id="10240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558352" y="709683"/>
            <a:ext cx="7633648" cy="414892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en-US" dirty="0" smtClean="0"/>
              <a:t>No quick solution exists for migrating user passwords from a standard UNIX password database to a Kerberos password database</a:t>
            </a:r>
          </a:p>
          <a:p>
            <a:pPr lvl="1">
              <a:lnSpc>
                <a:spcPct val="90000"/>
              </a:lnSpc>
            </a:pPr>
            <a:r>
              <a:rPr lang="en-US" altLang="en-US" sz="2000" dirty="0" smtClean="0"/>
              <a:t>such as /</a:t>
            </a:r>
            <a:r>
              <a:rPr lang="en-US" altLang="en-US" sz="2000" dirty="0" err="1" smtClean="0"/>
              <a:t>etc</a:t>
            </a:r>
            <a:r>
              <a:rPr lang="en-US" altLang="en-US" sz="2000" dirty="0" smtClean="0"/>
              <a:t>/</a:t>
            </a:r>
            <a:r>
              <a:rPr lang="en-US" altLang="en-US" sz="2000" dirty="0" err="1" smtClean="0"/>
              <a:t>passwd</a:t>
            </a:r>
            <a:r>
              <a:rPr lang="en-US" altLang="en-US" sz="2000" dirty="0" smtClean="0"/>
              <a:t> or /</a:t>
            </a:r>
            <a:r>
              <a:rPr lang="en-US" altLang="en-US" sz="2000" dirty="0" err="1" smtClean="0"/>
              <a:t>etc</a:t>
            </a:r>
            <a:r>
              <a:rPr lang="en-US" altLang="en-US" sz="2000" dirty="0" smtClean="0"/>
              <a:t>/shadow</a:t>
            </a:r>
          </a:p>
          <a:p>
            <a:pPr>
              <a:lnSpc>
                <a:spcPct val="90000"/>
              </a:lnSpc>
            </a:pPr>
            <a:r>
              <a:rPr lang="en-US" altLang="en-US" dirty="0" smtClean="0"/>
              <a:t>For an application to use Kerberos, its source must be modified to make the appropriate calls into the Kerberos libraries</a:t>
            </a:r>
          </a:p>
          <a:p>
            <a:pPr>
              <a:lnSpc>
                <a:spcPct val="90000"/>
              </a:lnSpc>
            </a:pPr>
            <a:r>
              <a:rPr lang="en-US" altLang="en-US" dirty="0" smtClean="0"/>
              <a:t>Kerberos assumes that you are using trusted hosts on an untrusted network</a:t>
            </a:r>
          </a:p>
          <a:p>
            <a:pPr>
              <a:lnSpc>
                <a:spcPct val="90000"/>
              </a:lnSpc>
            </a:pPr>
            <a:r>
              <a:rPr lang="en-US" altLang="en-US" dirty="0" smtClean="0"/>
              <a:t>All-or-nothing proposition</a:t>
            </a:r>
          </a:p>
          <a:p>
            <a:pPr lvl="1">
              <a:lnSpc>
                <a:spcPct val="90000"/>
              </a:lnSpc>
            </a:pPr>
            <a:r>
              <a:rPr lang="en-US" altLang="en-US" sz="2000" dirty="0" smtClean="0"/>
              <a:t>If </a:t>
            </a:r>
            <a:r>
              <a:rPr lang="en-US" altLang="en-US" sz="2000" i="1" dirty="0" smtClean="0"/>
              <a:t>any</a:t>
            </a:r>
            <a:r>
              <a:rPr lang="en-US" altLang="en-US" sz="2000" dirty="0" smtClean="0"/>
              <a:t> services that transmit plaintext passwords remain in use, passwords can still be compromised </a:t>
            </a:r>
          </a:p>
        </p:txBody>
      </p:sp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1784011" y="5512170"/>
            <a:ext cx="407988" cy="460547"/>
          </a:xfrm>
        </p:spPr>
        <p:txBody>
          <a:bodyPr/>
          <a:lstStyle/>
          <a:p>
            <a:fld id="{AC648D8D-735A-0A4D-B949-C28657477EF6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7229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>
          <a:xfrm>
            <a:off x="470958" y="733568"/>
            <a:ext cx="3939118" cy="1572903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3600" dirty="0" smtClean="0"/>
              <a:t>Certification Authorities</a:t>
            </a:r>
          </a:p>
        </p:txBody>
      </p:sp>
      <p:sp>
        <p:nvSpPr>
          <p:cNvPr id="239513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858808" y="575468"/>
            <a:ext cx="6629472" cy="2749624"/>
          </a:xfrm>
        </p:spPr>
        <p:txBody>
          <a:bodyPr>
            <a:normAutofit fontScale="92500" lnSpcReduction="20000"/>
          </a:bodyPr>
          <a:lstStyle/>
          <a:p>
            <a:pPr eaLnBrk="1" hangingPunct="1"/>
            <a:r>
              <a:rPr lang="en-US" altLang="en-US" sz="2400" dirty="0" smtClean="0">
                <a:solidFill>
                  <a:srgbClr val="FF0000"/>
                </a:solidFill>
              </a:rPr>
              <a:t>Certification authority (CA): </a:t>
            </a:r>
            <a:r>
              <a:rPr lang="en-US" altLang="en-US" sz="2400" dirty="0" smtClean="0"/>
              <a:t>binds public key to particular entity, E.</a:t>
            </a:r>
          </a:p>
          <a:p>
            <a:pPr eaLnBrk="1" hangingPunct="1"/>
            <a:r>
              <a:rPr lang="en-US" altLang="en-US" sz="2400" dirty="0" smtClean="0"/>
              <a:t>E (person, router) registers its public key with CA.</a:t>
            </a:r>
          </a:p>
          <a:p>
            <a:pPr lvl="1" eaLnBrk="1" hangingPunct="1"/>
            <a:r>
              <a:rPr lang="en-US" altLang="en-US" sz="2000" dirty="0" smtClean="0"/>
              <a:t>E provides “proof of identity” to CA. </a:t>
            </a:r>
          </a:p>
          <a:p>
            <a:pPr lvl="1" eaLnBrk="1" hangingPunct="1"/>
            <a:r>
              <a:rPr lang="en-US" altLang="en-US" sz="2000" dirty="0" smtClean="0"/>
              <a:t>CA creates certificate binding E to its public key.</a:t>
            </a:r>
          </a:p>
          <a:p>
            <a:pPr lvl="1" eaLnBrk="1" hangingPunct="1"/>
            <a:r>
              <a:rPr lang="en-US" altLang="en-US" sz="2000" dirty="0" smtClean="0"/>
              <a:t>Certificate containing E’s public key digitally signed by CA – CA says “this is E’s public key”</a:t>
            </a:r>
          </a:p>
        </p:txBody>
      </p:sp>
      <p:sp>
        <p:nvSpPr>
          <p:cNvPr id="2395150" name="Text Box 14"/>
          <p:cNvSpPr txBox="1">
            <a:spLocks noChangeArrowheads="1"/>
          </p:cNvSpPr>
          <p:nvPr/>
        </p:nvSpPr>
        <p:spPr bwMode="auto">
          <a:xfrm>
            <a:off x="552717" y="4971771"/>
            <a:ext cx="1746251" cy="82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r"/>
            <a:r>
              <a:rPr lang="en-US" altLang="en-US" sz="1600" dirty="0">
                <a:latin typeface="Comic Sans MS" pitchFamily="66" charset="0"/>
              </a:rPr>
              <a:t>Bob’s </a:t>
            </a:r>
          </a:p>
          <a:p>
            <a:pPr algn="r"/>
            <a:r>
              <a:rPr lang="en-US" altLang="en-US" sz="1600" dirty="0">
                <a:latin typeface="Comic Sans MS" pitchFamily="66" charset="0"/>
              </a:rPr>
              <a:t>identifying information 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425843" y="3364699"/>
            <a:ext cx="9493251" cy="2171700"/>
            <a:chOff x="1540933" y="4135438"/>
            <a:chExt cx="9493251" cy="2171700"/>
          </a:xfrm>
        </p:grpSpPr>
        <p:pic>
          <p:nvPicPr>
            <p:cNvPr id="2395140" name="Picture 4" descr="j0175664[1]"/>
            <p:cNvPicPr>
              <a:picLocks noGrp="1" noChangeAspect="1" noChangeArrowheads="1"/>
            </p:cNvPicPr>
            <p:nvPr>
              <p:ph sz="quarter" idx="2"/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4548718" y="4891088"/>
              <a:ext cx="1631949" cy="893762"/>
            </a:xfrm>
            <a:noFill/>
          </p:spPr>
        </p:pic>
        <p:pic>
          <p:nvPicPr>
            <p:cNvPr id="2395141" name="Picture 5" descr="Bob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0517" y="5702300"/>
              <a:ext cx="787400" cy="6048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395142" name="Text Box 6"/>
            <p:cNvSpPr txBox="1">
              <a:spLocks noChangeArrowheads="1"/>
            </p:cNvSpPr>
            <p:nvPr/>
          </p:nvSpPr>
          <p:spPr bwMode="auto">
            <a:xfrm>
              <a:off x="1540933" y="4324350"/>
              <a:ext cx="1280584" cy="825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r"/>
              <a:r>
                <a:rPr lang="en-US" altLang="en-US" sz="1600">
                  <a:latin typeface="Comic Sans MS" pitchFamily="66" charset="0"/>
                </a:rPr>
                <a:t>Bob’s </a:t>
              </a:r>
            </a:p>
            <a:p>
              <a:pPr algn="r"/>
              <a:r>
                <a:rPr lang="en-US" altLang="en-US" sz="1600">
                  <a:latin typeface="Comic Sans MS" pitchFamily="66" charset="0"/>
                </a:rPr>
                <a:t>public</a:t>
              </a:r>
            </a:p>
            <a:p>
              <a:pPr algn="r"/>
              <a:r>
                <a:rPr lang="en-US" altLang="en-US" sz="1600">
                  <a:latin typeface="Comic Sans MS" pitchFamily="66" charset="0"/>
                </a:rPr>
                <a:t>key </a:t>
              </a:r>
            </a:p>
          </p:txBody>
        </p:sp>
        <p:pic>
          <p:nvPicPr>
            <p:cNvPr id="2395143" name="Picture 7" descr="BS00768_[1]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 flipV="1">
              <a:off x="2844800" y="4405314"/>
              <a:ext cx="611717" cy="2365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2" name="Group 8"/>
            <p:cNvGrpSpPr>
              <a:grpSpLocks/>
            </p:cNvGrpSpPr>
            <p:nvPr/>
          </p:nvGrpSpPr>
          <p:grpSpPr bwMode="auto">
            <a:xfrm>
              <a:off x="2798237" y="4643441"/>
              <a:ext cx="524934" cy="604838"/>
              <a:chOff x="3029" y="2073"/>
              <a:chExt cx="248" cy="381"/>
            </a:xfrm>
          </p:grpSpPr>
          <p:grpSp>
            <p:nvGrpSpPr>
              <p:cNvPr id="51233" name="Group 9"/>
              <p:cNvGrpSpPr>
                <a:grpSpLocks/>
              </p:cNvGrpSpPr>
              <p:nvPr/>
            </p:nvGrpSpPr>
            <p:grpSpPr bwMode="auto">
              <a:xfrm>
                <a:off x="3029" y="2144"/>
                <a:ext cx="248" cy="310"/>
                <a:chOff x="3029" y="2144"/>
                <a:chExt cx="248" cy="310"/>
              </a:xfrm>
            </p:grpSpPr>
            <p:sp>
              <p:nvSpPr>
                <p:cNvPr id="51235" name="Text Box 10"/>
                <p:cNvSpPr txBox="1">
                  <a:spLocks noChangeArrowheads="1"/>
                </p:cNvSpPr>
                <p:nvPr/>
              </p:nvSpPr>
              <p:spPr bwMode="auto">
                <a:xfrm>
                  <a:off x="3029" y="2144"/>
                  <a:ext cx="198" cy="25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9pPr>
                </a:lstStyle>
                <a:p>
                  <a:pPr algn="ctr"/>
                  <a:r>
                    <a:rPr lang="en-US" altLang="en-US" sz="2000">
                      <a:solidFill>
                        <a:srgbClr val="FF0000"/>
                      </a:solidFill>
                      <a:latin typeface="Comic Sans MS" pitchFamily="66" charset="0"/>
                    </a:rPr>
                    <a:t>K </a:t>
                  </a:r>
                </a:p>
              </p:txBody>
            </p:sp>
            <p:sp>
              <p:nvSpPr>
                <p:cNvPr id="51236" name="Text Box 11"/>
                <p:cNvSpPr txBox="1">
                  <a:spLocks noChangeArrowheads="1"/>
                </p:cNvSpPr>
                <p:nvPr/>
              </p:nvSpPr>
              <p:spPr bwMode="auto">
                <a:xfrm>
                  <a:off x="3128" y="2241"/>
                  <a:ext cx="149" cy="21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9pPr>
                </a:lstStyle>
                <a:p>
                  <a:pPr algn="ctr"/>
                  <a:r>
                    <a:rPr lang="en-US" altLang="en-US" sz="1600">
                      <a:solidFill>
                        <a:srgbClr val="FF0000"/>
                      </a:solidFill>
                      <a:latin typeface="Comic Sans MS" pitchFamily="66" charset="0"/>
                    </a:rPr>
                    <a:t>B</a:t>
                  </a:r>
                </a:p>
              </p:txBody>
            </p:sp>
          </p:grpSp>
          <p:sp>
            <p:nvSpPr>
              <p:cNvPr id="51234" name="Text Box 12"/>
              <p:cNvSpPr txBox="1">
                <a:spLocks noChangeArrowheads="1"/>
              </p:cNvSpPr>
              <p:nvPr/>
            </p:nvSpPr>
            <p:spPr bwMode="auto">
              <a:xfrm>
                <a:off x="3135" y="2073"/>
                <a:ext cx="134" cy="2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algn="ctr"/>
                <a:r>
                  <a:rPr lang="en-US" altLang="en-US" sz="1600">
                    <a:solidFill>
                      <a:srgbClr val="FF0000"/>
                    </a:solidFill>
                    <a:latin typeface="Comic Sans MS" pitchFamily="66" charset="0"/>
                  </a:rPr>
                  <a:t>+</a:t>
                </a:r>
              </a:p>
            </p:txBody>
          </p:sp>
        </p:grpSp>
        <p:sp>
          <p:nvSpPr>
            <p:cNvPr id="2395149" name="Line 13"/>
            <p:cNvSpPr>
              <a:spLocks noChangeShapeType="1"/>
            </p:cNvSpPr>
            <p:nvPr/>
          </p:nvSpPr>
          <p:spPr bwMode="auto">
            <a:xfrm>
              <a:off x="3416300" y="4651375"/>
              <a:ext cx="931333" cy="61595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prstDash val="sysDot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395151" name="Line 15"/>
            <p:cNvSpPr>
              <a:spLocks noChangeShapeType="1"/>
            </p:cNvSpPr>
            <p:nvPr/>
          </p:nvSpPr>
          <p:spPr bwMode="auto">
            <a:xfrm flipV="1">
              <a:off x="3367617" y="5434013"/>
              <a:ext cx="988483" cy="34131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prstDash val="sysDot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grpSp>
          <p:nvGrpSpPr>
            <p:cNvPr id="4" name="Group 16"/>
            <p:cNvGrpSpPr>
              <a:grpSpLocks/>
            </p:cNvGrpSpPr>
            <p:nvPr/>
          </p:nvGrpSpPr>
          <p:grpSpPr bwMode="auto">
            <a:xfrm>
              <a:off x="6474884" y="4224339"/>
              <a:ext cx="1589616" cy="955675"/>
              <a:chOff x="1126" y="2124"/>
              <a:chExt cx="751" cy="602"/>
            </a:xfrm>
          </p:grpSpPr>
          <p:sp>
            <p:nvSpPr>
              <p:cNvPr id="51231" name="Rectangle 17"/>
              <p:cNvSpPr>
                <a:spLocks noChangeArrowheads="1"/>
              </p:cNvSpPr>
              <p:nvPr/>
            </p:nvSpPr>
            <p:spPr bwMode="auto">
              <a:xfrm>
                <a:off x="1126" y="2124"/>
                <a:ext cx="751" cy="60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51232" name="Text Box 18"/>
              <p:cNvSpPr txBox="1">
                <a:spLocks noChangeArrowheads="1"/>
              </p:cNvSpPr>
              <p:nvPr/>
            </p:nvSpPr>
            <p:spPr bwMode="auto">
              <a:xfrm>
                <a:off x="1224" y="2127"/>
                <a:ext cx="561" cy="58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algn="ctr"/>
                <a:r>
                  <a:rPr lang="en-US" altLang="en-US" dirty="0">
                    <a:solidFill>
                      <a:schemeClr val="bg1"/>
                    </a:solidFill>
                    <a:latin typeface="Comic Sans MS" pitchFamily="66" charset="0"/>
                  </a:rPr>
                  <a:t>digital</a:t>
                </a:r>
              </a:p>
              <a:p>
                <a:pPr algn="ctr"/>
                <a:r>
                  <a:rPr lang="en-US" altLang="en-US" dirty="0">
                    <a:solidFill>
                      <a:schemeClr val="bg1"/>
                    </a:solidFill>
                    <a:latin typeface="Comic Sans MS" pitchFamily="66" charset="0"/>
                  </a:rPr>
                  <a:t>signature</a:t>
                </a:r>
              </a:p>
              <a:p>
                <a:pPr algn="ctr"/>
                <a:r>
                  <a:rPr lang="en-US" altLang="en-US" dirty="0">
                    <a:solidFill>
                      <a:schemeClr val="bg1"/>
                    </a:solidFill>
                    <a:latin typeface="Comic Sans MS" pitchFamily="66" charset="0"/>
                  </a:rPr>
                  <a:t>(encrypt)</a:t>
                </a:r>
              </a:p>
            </p:txBody>
          </p:sp>
        </p:grpSp>
        <p:sp>
          <p:nvSpPr>
            <p:cNvPr id="2395155" name="Text Box 19"/>
            <p:cNvSpPr txBox="1">
              <a:spLocks noChangeArrowheads="1"/>
            </p:cNvSpPr>
            <p:nvPr/>
          </p:nvSpPr>
          <p:spPr bwMode="auto">
            <a:xfrm>
              <a:off x="6062133" y="5219700"/>
              <a:ext cx="1280584" cy="825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r"/>
              <a:r>
                <a:rPr lang="en-US" altLang="en-US" sz="1600" dirty="0">
                  <a:latin typeface="Comic Sans MS" pitchFamily="66" charset="0"/>
                </a:rPr>
                <a:t>CA </a:t>
              </a:r>
            </a:p>
            <a:p>
              <a:pPr algn="r"/>
              <a:r>
                <a:rPr lang="en-US" altLang="en-US" sz="1600" dirty="0">
                  <a:latin typeface="Comic Sans MS" pitchFamily="66" charset="0"/>
                </a:rPr>
                <a:t>private</a:t>
              </a:r>
            </a:p>
            <a:p>
              <a:pPr algn="r"/>
              <a:r>
                <a:rPr lang="en-US" altLang="en-US" sz="1600" dirty="0">
                  <a:latin typeface="Comic Sans MS" pitchFamily="66" charset="0"/>
                </a:rPr>
                <a:t>key </a:t>
              </a:r>
            </a:p>
          </p:txBody>
        </p:sp>
        <p:pic>
          <p:nvPicPr>
            <p:cNvPr id="2395156" name="Picture 20" descr="BS00768_[1]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 flipV="1">
              <a:off x="7620000" y="5313364"/>
              <a:ext cx="611717" cy="2365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5" name="Group 21"/>
            <p:cNvGrpSpPr>
              <a:grpSpLocks/>
            </p:cNvGrpSpPr>
            <p:nvPr/>
          </p:nvGrpSpPr>
          <p:grpSpPr bwMode="auto">
            <a:xfrm>
              <a:off x="7279225" y="5551483"/>
              <a:ext cx="694267" cy="479424"/>
              <a:chOff x="3805" y="3688"/>
              <a:chExt cx="328" cy="302"/>
            </a:xfrm>
          </p:grpSpPr>
          <p:sp>
            <p:nvSpPr>
              <p:cNvPr id="51229" name="Text Box 22"/>
              <p:cNvSpPr txBox="1">
                <a:spLocks noChangeArrowheads="1"/>
              </p:cNvSpPr>
              <p:nvPr/>
            </p:nvSpPr>
            <p:spPr bwMode="auto">
              <a:xfrm>
                <a:off x="3805" y="3688"/>
                <a:ext cx="198" cy="2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algn="ctr"/>
                <a:r>
                  <a:rPr lang="en-US" altLang="en-US" sz="2000">
                    <a:solidFill>
                      <a:srgbClr val="FF0000"/>
                    </a:solidFill>
                    <a:latin typeface="Comic Sans MS" pitchFamily="66" charset="0"/>
                  </a:rPr>
                  <a:t>K </a:t>
                </a:r>
              </a:p>
            </p:txBody>
          </p:sp>
          <p:sp>
            <p:nvSpPr>
              <p:cNvPr id="51230" name="Text Box 23"/>
              <p:cNvSpPr txBox="1">
                <a:spLocks noChangeArrowheads="1"/>
              </p:cNvSpPr>
              <p:nvPr/>
            </p:nvSpPr>
            <p:spPr bwMode="auto">
              <a:xfrm>
                <a:off x="3916" y="3777"/>
                <a:ext cx="217" cy="2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algn="ctr"/>
                <a:r>
                  <a:rPr lang="en-US" altLang="en-US" sz="1600">
                    <a:solidFill>
                      <a:srgbClr val="FF0000"/>
                    </a:solidFill>
                    <a:latin typeface="Comic Sans MS" pitchFamily="66" charset="0"/>
                  </a:rPr>
                  <a:t>CA</a:t>
                </a:r>
              </a:p>
            </p:txBody>
          </p:sp>
        </p:grpSp>
        <p:sp>
          <p:nvSpPr>
            <p:cNvPr id="2395160" name="Text Box 24"/>
            <p:cNvSpPr txBox="1">
              <a:spLocks noChangeArrowheads="1"/>
            </p:cNvSpPr>
            <p:nvPr/>
          </p:nvSpPr>
          <p:spPr bwMode="auto">
            <a:xfrm>
              <a:off x="7510113" y="5386388"/>
              <a:ext cx="312906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ctr"/>
              <a:r>
                <a:rPr lang="en-US" altLang="en-US" sz="2400">
                  <a:solidFill>
                    <a:srgbClr val="FF0000"/>
                  </a:solidFill>
                  <a:latin typeface="Comic Sans MS" pitchFamily="66" charset="0"/>
                </a:rPr>
                <a:t>-</a:t>
              </a:r>
            </a:p>
          </p:txBody>
        </p:sp>
        <p:sp>
          <p:nvSpPr>
            <p:cNvPr id="2395161" name="Line 25"/>
            <p:cNvSpPr>
              <a:spLocks noChangeShapeType="1"/>
            </p:cNvSpPr>
            <p:nvPr/>
          </p:nvSpPr>
          <p:spPr bwMode="auto">
            <a:xfrm flipV="1">
              <a:off x="7512051" y="5132389"/>
              <a:ext cx="0" cy="42862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prstDash val="sysDot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395162" name="Line 26"/>
            <p:cNvSpPr>
              <a:spLocks noChangeShapeType="1"/>
            </p:cNvSpPr>
            <p:nvPr/>
          </p:nvSpPr>
          <p:spPr bwMode="auto">
            <a:xfrm>
              <a:off x="3484034" y="4468813"/>
              <a:ext cx="2963333" cy="635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395163" name="Line 27"/>
            <p:cNvSpPr>
              <a:spLocks noChangeShapeType="1"/>
            </p:cNvSpPr>
            <p:nvPr/>
          </p:nvSpPr>
          <p:spPr bwMode="auto">
            <a:xfrm flipV="1">
              <a:off x="8119534" y="4495801"/>
              <a:ext cx="1511300" cy="952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grpSp>
          <p:nvGrpSpPr>
            <p:cNvPr id="6" name="Group 28"/>
            <p:cNvGrpSpPr>
              <a:grpSpLocks/>
            </p:cNvGrpSpPr>
            <p:nvPr/>
          </p:nvGrpSpPr>
          <p:grpSpPr bwMode="auto">
            <a:xfrm>
              <a:off x="9821334" y="4135438"/>
              <a:ext cx="1212850" cy="1128712"/>
              <a:chOff x="4640" y="2605"/>
              <a:chExt cx="573" cy="711"/>
            </a:xfrm>
          </p:grpSpPr>
          <p:pic>
            <p:nvPicPr>
              <p:cNvPr id="51222" name="Picture 29" descr="SO00109_[1]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40" y="2605"/>
                <a:ext cx="573" cy="7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51223" name="Group 30"/>
              <p:cNvGrpSpPr>
                <a:grpSpLocks/>
              </p:cNvGrpSpPr>
              <p:nvPr/>
            </p:nvGrpSpPr>
            <p:grpSpPr bwMode="auto">
              <a:xfrm>
                <a:off x="4645" y="2766"/>
                <a:ext cx="248" cy="381"/>
                <a:chOff x="3029" y="2073"/>
                <a:chExt cx="248" cy="381"/>
              </a:xfrm>
            </p:grpSpPr>
            <p:grpSp>
              <p:nvGrpSpPr>
                <p:cNvPr id="51225" name="Group 31"/>
                <p:cNvGrpSpPr>
                  <a:grpSpLocks/>
                </p:cNvGrpSpPr>
                <p:nvPr/>
              </p:nvGrpSpPr>
              <p:grpSpPr bwMode="auto">
                <a:xfrm>
                  <a:off x="3029" y="2144"/>
                  <a:ext cx="248" cy="310"/>
                  <a:chOff x="3029" y="2144"/>
                  <a:chExt cx="248" cy="310"/>
                </a:xfrm>
              </p:grpSpPr>
              <p:sp>
                <p:nvSpPr>
                  <p:cNvPr id="51227" name="Text Box 32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029" y="2144"/>
                    <a:ext cx="198" cy="252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</a:defRPr>
                    </a:lvl9pPr>
                  </a:lstStyle>
                  <a:p>
                    <a:pPr algn="ctr"/>
                    <a:r>
                      <a:rPr lang="en-US" altLang="en-US" sz="2000" dirty="0">
                        <a:solidFill>
                          <a:srgbClr val="FF0000"/>
                        </a:solidFill>
                        <a:latin typeface="Comic Sans MS" pitchFamily="66" charset="0"/>
                      </a:rPr>
                      <a:t>K </a:t>
                    </a:r>
                  </a:p>
                </p:txBody>
              </p:sp>
              <p:sp>
                <p:nvSpPr>
                  <p:cNvPr id="51228" name="Text Box 3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128" y="2241"/>
                    <a:ext cx="149" cy="21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</a:defRPr>
                    </a:lvl9pPr>
                  </a:lstStyle>
                  <a:p>
                    <a:pPr algn="ctr"/>
                    <a:r>
                      <a:rPr lang="en-US" altLang="en-US" sz="1600" dirty="0">
                        <a:solidFill>
                          <a:srgbClr val="FF0000"/>
                        </a:solidFill>
                        <a:latin typeface="Comic Sans MS" pitchFamily="66" charset="0"/>
                      </a:rPr>
                      <a:t>B</a:t>
                    </a:r>
                  </a:p>
                </p:txBody>
              </p:sp>
            </p:grpSp>
            <p:sp>
              <p:nvSpPr>
                <p:cNvPr id="51226" name="Text Box 34"/>
                <p:cNvSpPr txBox="1">
                  <a:spLocks noChangeArrowheads="1"/>
                </p:cNvSpPr>
                <p:nvPr/>
              </p:nvSpPr>
              <p:spPr bwMode="auto">
                <a:xfrm>
                  <a:off x="3135" y="2073"/>
                  <a:ext cx="134" cy="21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9pPr>
                </a:lstStyle>
                <a:p>
                  <a:pPr algn="ctr"/>
                  <a:r>
                    <a:rPr lang="en-US" altLang="en-US" sz="1600">
                      <a:solidFill>
                        <a:srgbClr val="FF0000"/>
                      </a:solidFill>
                      <a:latin typeface="Comic Sans MS" pitchFamily="66" charset="0"/>
                    </a:rPr>
                    <a:t>+</a:t>
                  </a:r>
                </a:p>
              </p:txBody>
            </p:sp>
          </p:grpSp>
          <p:pic>
            <p:nvPicPr>
              <p:cNvPr id="51224" name="Picture 35" descr="BS00768_[1]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 flipV="1">
                <a:off x="4640" y="3118"/>
                <a:ext cx="289" cy="1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2395172" name="Text Box 36"/>
          <p:cNvSpPr txBox="1">
            <a:spLocks noChangeArrowheads="1"/>
          </p:cNvSpPr>
          <p:nvPr/>
        </p:nvSpPr>
        <p:spPr bwMode="auto">
          <a:xfrm>
            <a:off x="8407400" y="4737156"/>
            <a:ext cx="3083983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r"/>
            <a:r>
              <a:rPr lang="en-US" altLang="en-US" sz="2000" dirty="0">
                <a:latin typeface="Comic Sans MS" pitchFamily="66" charset="0"/>
              </a:rPr>
              <a:t>certificate for Bob’s public key, signed by CA</a:t>
            </a:r>
          </a:p>
        </p:txBody>
      </p:sp>
      <p:sp>
        <p:nvSpPr>
          <p:cNvPr id="40" name="Slide Number Placeholder 1"/>
          <p:cNvSpPr txBox="1">
            <a:spLocks/>
          </p:cNvSpPr>
          <p:nvPr/>
        </p:nvSpPr>
        <p:spPr>
          <a:xfrm>
            <a:off x="11817927" y="5630067"/>
            <a:ext cx="374072" cy="3426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C648D8D-735A-0A4D-B949-C28657477EF6}" type="slidenum">
              <a:rPr lang="en-US" sz="1400" smtClean="0">
                <a:solidFill>
                  <a:schemeClr val="bg1"/>
                </a:solidFill>
              </a:rPr>
              <a:pPr/>
              <a:t>49</a:t>
            </a:fld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3007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51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51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51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51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5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5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95139" grpId="0" build="p"/>
      <p:bldP spid="2395150" grpId="0"/>
      <p:bldP spid="239517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Multi-Factor Authentication</a:t>
            </a:r>
            <a:br>
              <a:rPr lang="en-US" sz="4000" dirty="0" smtClean="0"/>
            </a:br>
            <a:r>
              <a:rPr lang="en-US" sz="3600" dirty="0" smtClean="0">
                <a:solidFill>
                  <a:srgbClr val="006600"/>
                </a:solidFill>
              </a:rPr>
              <a:t>Defense-in-Depth principle</a:t>
            </a:r>
            <a:endParaRPr lang="en-US" sz="4000" dirty="0">
              <a:solidFill>
                <a:srgbClr val="0066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</a:rPr>
              <a:t>Using </a:t>
            </a:r>
            <a:r>
              <a:rPr lang="en-US" altLang="en-US" u="sng" dirty="0">
                <a:latin typeface="Arial" charset="0"/>
              </a:rPr>
              <a:t>different</a:t>
            </a:r>
            <a:r>
              <a:rPr lang="en-US" altLang="en-US" dirty="0">
                <a:latin typeface="Arial" charset="0"/>
              </a:rPr>
              <a:t> factors in authentication</a:t>
            </a:r>
          </a:p>
          <a:p>
            <a:pPr lvl="1"/>
            <a:r>
              <a:rPr lang="en-US" altLang="en-US" dirty="0">
                <a:latin typeface="Arial" charset="0"/>
              </a:rPr>
              <a:t>NOT two or three instances of the same factor</a:t>
            </a:r>
          </a:p>
          <a:p>
            <a:r>
              <a:rPr lang="en-US" altLang="en-US" dirty="0">
                <a:latin typeface="Arial" charset="0"/>
              </a:rPr>
              <a:t>Two-factor authentication</a:t>
            </a:r>
          </a:p>
          <a:p>
            <a:pPr lvl="1"/>
            <a:r>
              <a:rPr lang="en-US" altLang="en-US" dirty="0">
                <a:latin typeface="Arial" charset="0"/>
              </a:rPr>
              <a:t>ATM authentication: ATM card + PIN</a:t>
            </a:r>
          </a:p>
          <a:p>
            <a:pPr lvl="1"/>
            <a:r>
              <a:rPr lang="en-US" altLang="en-US" dirty="0">
                <a:latin typeface="Arial" charset="0"/>
              </a:rPr>
              <a:t>Biometric laptop: Fingerprint + password</a:t>
            </a:r>
          </a:p>
          <a:p>
            <a:pPr lvl="1"/>
            <a:r>
              <a:rPr lang="en-US" altLang="en-US" dirty="0">
                <a:latin typeface="Arial" charset="0"/>
              </a:rPr>
              <a:t>NOT: Password + PIN</a:t>
            </a:r>
          </a:p>
          <a:p>
            <a:r>
              <a:rPr lang="en-US" altLang="en-US" dirty="0">
                <a:latin typeface="Arial" charset="0"/>
              </a:rPr>
              <a:t>Three-factor authentication</a:t>
            </a:r>
          </a:p>
          <a:p>
            <a:pPr lvl="1"/>
            <a:r>
              <a:rPr lang="en-US" altLang="en-US" dirty="0">
                <a:latin typeface="Arial" charset="0"/>
              </a:rPr>
              <a:t>Biometric access card: </a:t>
            </a:r>
            <a:r>
              <a:rPr lang="en-US" altLang="en-US" dirty="0" err="1">
                <a:latin typeface="Arial" charset="0"/>
              </a:rPr>
              <a:t>fingerprint+card+PIN</a:t>
            </a:r>
            <a:endParaRPr lang="en-US" altLang="en-US" dirty="0">
              <a:latin typeface="Arial" charset="0"/>
            </a:endParaRPr>
          </a:p>
          <a:p>
            <a:pPr lvl="1"/>
            <a:r>
              <a:rPr lang="en-US" altLang="en-US" dirty="0">
                <a:latin typeface="Arial" charset="0"/>
              </a:rPr>
              <a:t>NOT: </a:t>
            </a:r>
            <a:r>
              <a:rPr lang="en-US" altLang="en-US" dirty="0" err="1">
                <a:latin typeface="Arial" charset="0"/>
              </a:rPr>
              <a:t>fingerprint+PIN+password</a:t>
            </a:r>
            <a:endParaRPr lang="en-US" altLang="en-US" dirty="0">
              <a:latin typeface="Arial" charset="0"/>
            </a:endParaRPr>
          </a:p>
          <a:p>
            <a:endParaRPr lang="en-US" dirty="0"/>
          </a:p>
        </p:txBody>
      </p:sp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1784011" y="5512170"/>
            <a:ext cx="407988" cy="460547"/>
          </a:xfrm>
        </p:spPr>
        <p:txBody>
          <a:bodyPr/>
          <a:lstStyle/>
          <a:p>
            <a:fld id="{AC648D8D-735A-0A4D-B949-C28657477EF6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7982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Additional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Elementary Information Security</a:t>
            </a:r>
          </a:p>
          <a:p>
            <a:pPr lvl="1"/>
            <a:r>
              <a:rPr lang="en-US" dirty="0" smtClean="0"/>
              <a:t>Chapter 6 (Authenticating People)</a:t>
            </a:r>
            <a:endParaRPr lang="en-US" dirty="0"/>
          </a:p>
        </p:txBody>
      </p:sp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1784011" y="5512170"/>
            <a:ext cx="407988" cy="460547"/>
          </a:xfrm>
        </p:spPr>
        <p:txBody>
          <a:bodyPr/>
          <a:lstStyle/>
          <a:p>
            <a:fld id="{AC648D8D-735A-0A4D-B949-C28657477EF6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4650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Authentication Threats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 smtClean="0">
                <a:latin typeface="Arial" charset="0"/>
              </a:rPr>
              <a:t>Focus on isolated computer systems</a:t>
            </a:r>
            <a:endParaRPr lang="en-US" altLang="en-US" dirty="0">
              <a:latin typeface="Arial" charset="0"/>
            </a:endParaRPr>
          </a:p>
          <a:p>
            <a:pPr lvl="1"/>
            <a:r>
              <a:rPr lang="en-US" altLang="en-US" dirty="0">
                <a:latin typeface="Arial" charset="0"/>
              </a:rPr>
              <a:t>Trick the authentication system or access assets through the system</a:t>
            </a:r>
          </a:p>
          <a:p>
            <a:pPr lvl="1"/>
            <a:r>
              <a:rPr lang="en-US" altLang="en-US" dirty="0">
                <a:latin typeface="Arial" charset="0"/>
              </a:rPr>
              <a:t>No “remote” attacks via Internet or LAN</a:t>
            </a:r>
          </a:p>
          <a:p>
            <a:pPr lvl="1"/>
            <a:r>
              <a:rPr lang="en-US" altLang="en-US" dirty="0">
                <a:latin typeface="Arial" charset="0"/>
              </a:rPr>
              <a:t>Threats must have physical access to system</a:t>
            </a:r>
          </a:p>
          <a:p>
            <a:r>
              <a:rPr lang="en-US" altLang="en-US" dirty="0">
                <a:latin typeface="Arial" charset="0"/>
              </a:rPr>
              <a:t>Range of threats</a:t>
            </a:r>
          </a:p>
          <a:p>
            <a:pPr lvl="1"/>
            <a:r>
              <a:rPr lang="en-US" altLang="en-US" dirty="0">
                <a:latin typeface="Arial" charset="0"/>
              </a:rPr>
              <a:t>Weak Threat – authentication is effective</a:t>
            </a:r>
          </a:p>
          <a:p>
            <a:pPr lvl="1"/>
            <a:r>
              <a:rPr lang="en-US" altLang="en-US" dirty="0">
                <a:latin typeface="Arial" charset="0"/>
              </a:rPr>
              <a:t>Strong Threat – authentication may work</a:t>
            </a:r>
          </a:p>
          <a:p>
            <a:pPr lvl="1"/>
            <a:r>
              <a:rPr lang="en-US" altLang="en-US" dirty="0">
                <a:latin typeface="Arial" charset="0"/>
              </a:rPr>
              <a:t>Extreme Threat – authentication not effective</a:t>
            </a:r>
          </a:p>
          <a:p>
            <a:endParaRPr lang="en-US" dirty="0"/>
          </a:p>
        </p:txBody>
      </p:sp>
      <p:pic>
        <p:nvPicPr>
          <p:cNvPr id="4" name="Picture 5" descr="9781284071276_CH06_TABLE0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106"/>
          <a:stretch>
            <a:fillRect/>
          </a:stretch>
        </p:blipFill>
        <p:spPr bwMode="auto">
          <a:xfrm>
            <a:off x="1163132" y="1786581"/>
            <a:ext cx="3432774" cy="3784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1784011" y="5512170"/>
            <a:ext cx="407988" cy="460547"/>
          </a:xfrm>
        </p:spPr>
        <p:txBody>
          <a:bodyPr/>
          <a:lstStyle/>
          <a:p>
            <a:fld id="{AC648D8D-735A-0A4D-B949-C28657477EF6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0654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Attacks on Authentication</a:t>
            </a:r>
            <a:endParaRPr lang="en-US" sz="40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6592" y="1144894"/>
            <a:ext cx="6859663" cy="44699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1784011" y="5512170"/>
            <a:ext cx="407988" cy="460547"/>
          </a:xfrm>
        </p:spPr>
        <p:txBody>
          <a:bodyPr/>
          <a:lstStyle/>
          <a:p>
            <a:fld id="{AC648D8D-735A-0A4D-B949-C28657477EF6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0064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88913" y="1143293"/>
            <a:ext cx="7904962" cy="4268965"/>
          </a:xfrm>
        </p:spPr>
        <p:txBody>
          <a:bodyPr>
            <a:normAutofit/>
          </a:bodyPr>
          <a:lstStyle/>
          <a:p>
            <a:r>
              <a:rPr lang="en-US" sz="7200" dirty="0" smtClean="0"/>
              <a:t>Something you know: </a:t>
            </a:r>
            <a:r>
              <a:rPr lang="en-US" sz="6000" dirty="0" smtClean="0"/>
              <a:t/>
            </a:r>
            <a:br>
              <a:rPr lang="en-US" sz="6000" dirty="0" smtClean="0"/>
            </a:br>
            <a:r>
              <a:rPr lang="en-US" sz="6000" dirty="0" smtClean="0">
                <a:solidFill>
                  <a:srgbClr val="FFC000"/>
                </a:solidFill>
              </a:rPr>
              <a:t>Password authentication</a:t>
            </a:r>
            <a:endParaRPr lang="en-US" sz="6000" dirty="0">
              <a:solidFill>
                <a:srgbClr val="FFC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784011" y="1416216"/>
            <a:ext cx="407988" cy="365125"/>
          </a:xfrm>
        </p:spPr>
        <p:txBody>
          <a:bodyPr/>
          <a:lstStyle/>
          <a:p>
            <a:fld id="{AC648D8D-735A-0A4D-B949-C28657477EF6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761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Password Authentication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</a:rPr>
              <a:t>Each User ID is associated with a secret</a:t>
            </a:r>
          </a:p>
          <a:p>
            <a:pPr lvl="1"/>
            <a:r>
              <a:rPr lang="en-US" altLang="en-US" dirty="0">
                <a:latin typeface="Arial" charset="0"/>
              </a:rPr>
              <a:t>User presents the secret when logging in</a:t>
            </a:r>
          </a:p>
          <a:p>
            <a:pPr lvl="1"/>
            <a:r>
              <a:rPr lang="en-US" altLang="en-US" dirty="0">
                <a:latin typeface="Arial" charset="0"/>
              </a:rPr>
              <a:t>System checks the secret against the authentication database</a:t>
            </a:r>
          </a:p>
          <a:p>
            <a:pPr lvl="1"/>
            <a:r>
              <a:rPr lang="en-US" altLang="en-US" dirty="0">
                <a:latin typeface="Arial" charset="0"/>
              </a:rPr>
              <a:t>Access granted if the secret matches</a:t>
            </a:r>
          </a:p>
          <a:p>
            <a:r>
              <a:rPr lang="en-US" altLang="en-US" dirty="0">
                <a:latin typeface="Arial" charset="0"/>
              </a:rPr>
              <a:t>Risks</a:t>
            </a:r>
          </a:p>
          <a:p>
            <a:pPr lvl="1"/>
            <a:r>
              <a:rPr lang="en-US" altLang="en-US" dirty="0">
                <a:latin typeface="Arial" charset="0"/>
              </a:rPr>
              <a:t>Shoulder surfing at the keyboard</a:t>
            </a:r>
          </a:p>
          <a:p>
            <a:pPr lvl="1"/>
            <a:r>
              <a:rPr lang="en-US" altLang="en-US" dirty="0">
                <a:latin typeface="Arial" charset="0"/>
              </a:rPr>
              <a:t>Reading the password off of printer paper</a:t>
            </a:r>
          </a:p>
          <a:p>
            <a:pPr lvl="1"/>
            <a:r>
              <a:rPr lang="en-US" altLang="en-US" dirty="0">
                <a:latin typeface="Arial" charset="0"/>
              </a:rPr>
              <a:t>Sniffing the password in transit or in RAM</a:t>
            </a:r>
          </a:p>
          <a:p>
            <a:pPr lvl="1"/>
            <a:r>
              <a:rPr lang="en-US" altLang="en-US" dirty="0">
                <a:latin typeface="Arial" charset="0"/>
              </a:rPr>
              <a:t>Retrieving the authentication database</a:t>
            </a:r>
          </a:p>
          <a:p>
            <a:endParaRPr lang="en-US" dirty="0"/>
          </a:p>
        </p:txBody>
      </p:sp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1784011" y="5512170"/>
            <a:ext cx="407988" cy="460547"/>
          </a:xfrm>
        </p:spPr>
        <p:txBody>
          <a:bodyPr/>
          <a:lstStyle/>
          <a:p>
            <a:fld id="{AC648D8D-735A-0A4D-B949-C28657477EF6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64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Headlines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Headlines">
      <a:majorFont>
        <a:latin typeface="Century Schoolbook"/>
        <a:ea typeface=""/>
        <a:cs typeface=""/>
      </a:majorFont>
      <a:minorFont>
        <a:latin typeface="Corbel"/>
        <a:ea typeface=""/>
        <a:cs typeface=""/>
      </a:minorFont>
    </a:fontScheme>
    <a:fmtScheme name="Headlines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100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88900" dist="25400" dir="10800000">
              <a:srgbClr val="000000">
                <a:alpha val="25000"/>
              </a:srgbClr>
            </a:innerShdw>
            <a:outerShdw blurRad="25400" dist="25400" dir="5400000" rotWithShape="0">
              <a:srgbClr val="FFFFFF">
                <a:alpha val="1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eadlines" id="{3841520A-25F2-4EB8-BE4C-611DB5ABEED9}" vid="{36CA9F4A-BB34-428E-BF18-E0AFB26A73A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Headlines</Template>
  <TotalTime>6879</TotalTime>
  <Words>2375</Words>
  <Application>Microsoft Office PowerPoint</Application>
  <PresentationFormat>Widescreen</PresentationFormat>
  <Paragraphs>418</Paragraphs>
  <Slides>50</Slides>
  <Notes>8</Notes>
  <HiddenSlides>5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9" baseType="lpstr">
      <vt:lpstr>ＭＳ Ｐゴシック</vt:lpstr>
      <vt:lpstr>宋体</vt:lpstr>
      <vt:lpstr>Arial</vt:lpstr>
      <vt:lpstr>Calibri</vt:lpstr>
      <vt:lpstr>Century Schoolbook</vt:lpstr>
      <vt:lpstr>Comic Sans MS</vt:lpstr>
      <vt:lpstr>Corbel</vt:lpstr>
      <vt:lpstr>Tahoma</vt:lpstr>
      <vt:lpstr>Headlines</vt:lpstr>
      <vt:lpstr>Authenticating People</vt:lpstr>
      <vt:lpstr>Overview</vt:lpstr>
      <vt:lpstr>Elements of Authentication</vt:lpstr>
      <vt:lpstr>Authentication Factors</vt:lpstr>
      <vt:lpstr>Multi-Factor Authentication Defense-in-Depth principle</vt:lpstr>
      <vt:lpstr>Authentication Threats</vt:lpstr>
      <vt:lpstr>Attacks on Authentication</vt:lpstr>
      <vt:lpstr>Something you know:  Password authentication</vt:lpstr>
      <vt:lpstr>Password Authentication</vt:lpstr>
      <vt:lpstr>Password Hashing</vt:lpstr>
      <vt:lpstr>One-Way Hash Functions</vt:lpstr>
      <vt:lpstr>Salt</vt:lpstr>
      <vt:lpstr>Advantages of salt</vt:lpstr>
      <vt:lpstr>Sniffing Passwords</vt:lpstr>
      <vt:lpstr>Password Guessing</vt:lpstr>
      <vt:lpstr>Off-line Password Cracking</vt:lpstr>
      <vt:lpstr>How fast is off-line cracking?</vt:lpstr>
      <vt:lpstr>Increasing the search space</vt:lpstr>
      <vt:lpstr>Speed of Cracking</vt:lpstr>
      <vt:lpstr>Exploiting Password Bias</vt:lpstr>
      <vt:lpstr>A Dictionary Attack</vt:lpstr>
      <vt:lpstr>Dictionary Attacks Work</vt:lpstr>
      <vt:lpstr>Assessing Bias-based attacks</vt:lpstr>
      <vt:lpstr>Average Attack Space</vt:lpstr>
      <vt:lpstr>An Example: 4-digit Luggage Lock</vt:lpstr>
      <vt:lpstr>Password Ping-Pong</vt:lpstr>
      <vt:lpstr>Security of a password authentication scheme</vt:lpstr>
      <vt:lpstr>Something you have:  authentication tokens</vt:lpstr>
      <vt:lpstr>Authentication Tokens</vt:lpstr>
      <vt:lpstr>Types of Tokens</vt:lpstr>
      <vt:lpstr>Challenge Response Authentication</vt:lpstr>
      <vt:lpstr>Another Crypto Building Block</vt:lpstr>
      <vt:lpstr>A challenge response calculation</vt:lpstr>
      <vt:lpstr>A one-time password token</vt:lpstr>
      <vt:lpstr>Token Vulnerabilities</vt:lpstr>
      <vt:lpstr>Something you are:  biometric authentication</vt:lpstr>
      <vt:lpstr>Biometric Authentication</vt:lpstr>
      <vt:lpstr>Elements of Biometric Authentication</vt:lpstr>
      <vt:lpstr>Biometric Accuracy</vt:lpstr>
      <vt:lpstr>Biometric Vulnerabilities</vt:lpstr>
      <vt:lpstr>Security Threat Environments  </vt:lpstr>
      <vt:lpstr>Authentication Policy and Requirements</vt:lpstr>
      <vt:lpstr>Weak Threat Environments</vt:lpstr>
      <vt:lpstr>Strong Threat Environment</vt:lpstr>
      <vt:lpstr>Password Selection and Handling</vt:lpstr>
      <vt:lpstr>Kerberos Overview</vt:lpstr>
      <vt:lpstr>Kerberos Realms</vt:lpstr>
      <vt:lpstr>When NOT Use Kerberos</vt:lpstr>
      <vt:lpstr>Certification Authorities</vt:lpstr>
      <vt:lpstr>Additional Reading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Security from the Ground up</dc:title>
  <dc:creator>Michael Crabb</dc:creator>
  <cp:lastModifiedBy>carlos</cp:lastModifiedBy>
  <cp:revision>201</cp:revision>
  <cp:lastPrinted>2015-10-11T21:03:32Z</cp:lastPrinted>
  <dcterms:created xsi:type="dcterms:W3CDTF">2015-10-02T08:37:22Z</dcterms:created>
  <dcterms:modified xsi:type="dcterms:W3CDTF">2018-10-09T14:48:36Z</dcterms:modified>
</cp:coreProperties>
</file>